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513" r:id="rId3"/>
    <p:sldId id="527" r:id="rId4"/>
    <p:sldId id="516" r:id="rId5"/>
    <p:sldId id="529" r:id="rId6"/>
    <p:sldId id="531" r:id="rId7"/>
    <p:sldId id="530" r:id="rId8"/>
    <p:sldId id="532" r:id="rId9"/>
    <p:sldId id="600" r:id="rId10"/>
    <p:sldId id="602" r:id="rId11"/>
    <p:sldId id="533" r:id="rId12"/>
    <p:sldId id="534" r:id="rId13"/>
    <p:sldId id="535" r:id="rId14"/>
    <p:sldId id="537" r:id="rId15"/>
    <p:sldId id="540" r:id="rId16"/>
    <p:sldId id="538" r:id="rId17"/>
    <p:sldId id="539" r:id="rId18"/>
    <p:sldId id="542" r:id="rId19"/>
    <p:sldId id="544" r:id="rId20"/>
    <p:sldId id="541" r:id="rId21"/>
    <p:sldId id="543" r:id="rId22"/>
    <p:sldId id="545" r:id="rId23"/>
    <p:sldId id="546" r:id="rId24"/>
    <p:sldId id="547" r:id="rId25"/>
    <p:sldId id="548" r:id="rId26"/>
    <p:sldId id="603" r:id="rId27"/>
    <p:sldId id="549" r:id="rId28"/>
    <p:sldId id="550" r:id="rId29"/>
    <p:sldId id="551" r:id="rId30"/>
    <p:sldId id="552" r:id="rId31"/>
    <p:sldId id="553" r:id="rId32"/>
    <p:sldId id="554" r:id="rId33"/>
    <p:sldId id="605" r:id="rId34"/>
    <p:sldId id="555" r:id="rId35"/>
    <p:sldId id="556" r:id="rId36"/>
    <p:sldId id="604" r:id="rId37"/>
    <p:sldId id="557" r:id="rId38"/>
    <p:sldId id="558" r:id="rId39"/>
    <p:sldId id="559" r:id="rId40"/>
    <p:sldId id="560" r:id="rId41"/>
    <p:sldId id="561" r:id="rId42"/>
    <p:sldId id="562" r:id="rId43"/>
    <p:sldId id="563" r:id="rId44"/>
    <p:sldId id="564" r:id="rId45"/>
    <p:sldId id="565" r:id="rId46"/>
    <p:sldId id="574" r:id="rId47"/>
    <p:sldId id="566" r:id="rId48"/>
    <p:sldId id="567" r:id="rId49"/>
    <p:sldId id="568" r:id="rId50"/>
    <p:sldId id="569" r:id="rId51"/>
    <p:sldId id="570" r:id="rId52"/>
    <p:sldId id="571" r:id="rId53"/>
    <p:sldId id="572" r:id="rId54"/>
    <p:sldId id="573" r:id="rId55"/>
    <p:sldId id="575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4" r:id="rId65"/>
    <p:sldId id="585" r:id="rId66"/>
    <p:sldId id="517" r:id="rId67"/>
    <p:sldId id="586" r:id="rId68"/>
    <p:sldId id="587" r:id="rId69"/>
    <p:sldId id="588" r:id="rId70"/>
    <p:sldId id="589" r:id="rId71"/>
    <p:sldId id="591" r:id="rId72"/>
    <p:sldId id="592" r:id="rId73"/>
    <p:sldId id="593" r:id="rId74"/>
    <p:sldId id="594" r:id="rId75"/>
    <p:sldId id="595" r:id="rId76"/>
    <p:sldId id="596" r:id="rId77"/>
    <p:sldId id="597" r:id="rId78"/>
    <p:sldId id="598" r:id="rId79"/>
    <p:sldId id="599" r:id="rId80"/>
    <p:sldId id="522" r:id="rId81"/>
    <p:sldId id="523" r:id="rId82"/>
    <p:sldId id="511" r:id="rId83"/>
    <p:sldId id="512" r:id="rId8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CC3300"/>
    <a:srgbClr val="292929"/>
    <a:srgbClr val="5F5F5F"/>
    <a:srgbClr val="FF9933"/>
    <a:srgbClr val="FF6600"/>
    <a:srgbClr val="777777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80" autoAdjust="0"/>
    <p:restoredTop sz="94660"/>
  </p:normalViewPr>
  <p:slideViewPr>
    <p:cSldViewPr>
      <p:cViewPr>
        <p:scale>
          <a:sx n="60" d="100"/>
          <a:sy n="60" d="100"/>
        </p:scale>
        <p:origin x="-93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2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2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108070-3547-49AA-973F-9849495D932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4334D9C-F4DA-49DD-AA30-0DB755E687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677BC-91D2-44F1-BC35-72861456E203}" type="slidenum">
              <a:rPr lang="de-DE" smtClean="0">
                <a:latin typeface="Arial" charset="0"/>
              </a:rPr>
              <a:pPr/>
              <a:t>1</a:t>
            </a:fld>
            <a:endParaRPr lang="de-DE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7BFE6-AE21-4CAD-9441-D3C01306311B}" type="slidenum">
              <a:rPr lang="de-DE" smtClean="0">
                <a:latin typeface="Arial" charset="0"/>
              </a:rPr>
              <a:pPr/>
              <a:t>10</a:t>
            </a:fld>
            <a:endParaRPr lang="de-DE" smtClean="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0C3D6-ED8E-4EAE-836A-BB94B50EABFF}" type="slidenum">
              <a:rPr lang="de-DE" smtClean="0">
                <a:latin typeface="Arial" charset="0"/>
              </a:rPr>
              <a:pPr/>
              <a:t>11</a:t>
            </a:fld>
            <a:endParaRPr lang="de-DE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86FD9-F2FA-44A9-8A4F-C644C1F4CFF1}" type="slidenum">
              <a:rPr lang="de-DE" smtClean="0">
                <a:latin typeface="Arial" charset="0"/>
              </a:rPr>
              <a:pPr/>
              <a:t>12</a:t>
            </a:fld>
            <a:endParaRPr lang="de-DE" smtClean="0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6E9E9-FE72-4328-AB65-24B169B5BE1C}" type="slidenum">
              <a:rPr lang="de-DE" smtClean="0">
                <a:latin typeface="Arial" charset="0"/>
              </a:rPr>
              <a:pPr/>
              <a:t>13</a:t>
            </a:fld>
            <a:endParaRPr lang="de-DE" smtClean="0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24D27-33DF-44FF-87E9-CA2B9594D351}" type="slidenum">
              <a:rPr lang="de-DE" smtClean="0">
                <a:latin typeface="Arial" charset="0"/>
              </a:rPr>
              <a:pPr/>
              <a:t>14</a:t>
            </a:fld>
            <a:endParaRPr lang="de-DE" smtClean="0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2D917-5E0F-40B8-A537-092D6EAAA6B9}" type="slidenum">
              <a:rPr lang="de-DE" smtClean="0">
                <a:latin typeface="Arial" charset="0"/>
              </a:rPr>
              <a:pPr/>
              <a:t>15</a:t>
            </a:fld>
            <a:endParaRPr lang="de-DE" smtClean="0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AC4AC-6836-45F6-A630-880E201DBADF}" type="slidenum">
              <a:rPr lang="de-DE" smtClean="0">
                <a:latin typeface="Arial" charset="0"/>
              </a:rPr>
              <a:pPr/>
              <a:t>16</a:t>
            </a:fld>
            <a:endParaRPr lang="de-DE" smtClean="0"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69FAB-7959-46AF-B252-96AD04E31229}" type="slidenum">
              <a:rPr lang="de-DE" smtClean="0">
                <a:latin typeface="Arial" charset="0"/>
              </a:rPr>
              <a:pPr/>
              <a:t>17</a:t>
            </a:fld>
            <a:endParaRPr lang="de-DE" smtClean="0">
              <a:latin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5DD82-6C84-42B4-9541-B1D0F5FB4436}" type="slidenum">
              <a:rPr lang="de-DE" smtClean="0">
                <a:latin typeface="Arial" charset="0"/>
              </a:rPr>
              <a:pPr/>
              <a:t>18</a:t>
            </a:fld>
            <a:endParaRPr lang="de-DE" smtClean="0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91B7C-8637-4052-9EF4-05279E0D5FC4}" type="slidenum">
              <a:rPr lang="de-DE" smtClean="0">
                <a:latin typeface="Arial" charset="0"/>
              </a:rPr>
              <a:pPr/>
              <a:t>19</a:t>
            </a:fld>
            <a:endParaRPr lang="de-DE" smtClean="0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142A5-183A-49E4-BD0E-08CE9D92160A}" type="slidenum">
              <a:rPr lang="de-DE" smtClean="0">
                <a:latin typeface="Arial" charset="0"/>
              </a:rPr>
              <a:pPr/>
              <a:t>2</a:t>
            </a:fld>
            <a:endParaRPr lang="de-DE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C0640-1A71-48F5-9002-992375F775BD}" type="slidenum">
              <a:rPr lang="de-DE" smtClean="0">
                <a:latin typeface="Arial" charset="0"/>
              </a:rPr>
              <a:pPr/>
              <a:t>20</a:t>
            </a:fld>
            <a:endParaRPr lang="de-DE" smtClean="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C9E32-C117-4C1C-A405-3D438B00817D}" type="slidenum">
              <a:rPr lang="de-DE" smtClean="0">
                <a:latin typeface="Arial" charset="0"/>
              </a:rPr>
              <a:pPr/>
              <a:t>21</a:t>
            </a:fld>
            <a:endParaRPr lang="de-DE" smtClean="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5BF2B-75D4-4EC9-A44F-6E92709F7B5C}" type="slidenum">
              <a:rPr lang="de-DE" smtClean="0">
                <a:latin typeface="Arial" charset="0"/>
              </a:rPr>
              <a:pPr/>
              <a:t>22</a:t>
            </a:fld>
            <a:endParaRPr lang="de-DE" smtClean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07ED1-7B0A-4DDD-A9A2-E722D1C00C77}" type="slidenum">
              <a:rPr lang="de-DE" smtClean="0">
                <a:latin typeface="Arial" charset="0"/>
              </a:rPr>
              <a:pPr/>
              <a:t>23</a:t>
            </a:fld>
            <a:endParaRPr lang="de-DE" smtClean="0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E747A-0FD5-4521-92CF-F1CDE73F2BDF}" type="slidenum">
              <a:rPr lang="de-DE" smtClean="0">
                <a:latin typeface="Arial" charset="0"/>
              </a:rPr>
              <a:pPr/>
              <a:t>24</a:t>
            </a:fld>
            <a:endParaRPr lang="de-DE" smtClean="0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CD931-5861-44F2-9BA7-DB198AA57FBD}" type="slidenum">
              <a:rPr lang="de-DE" smtClean="0">
                <a:latin typeface="Arial" charset="0"/>
              </a:rPr>
              <a:pPr/>
              <a:t>25</a:t>
            </a:fld>
            <a:endParaRPr lang="de-DE" smtClean="0"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B5F1C-F4E8-4656-977E-E62BA6851896}" type="slidenum">
              <a:rPr lang="de-DE" smtClean="0">
                <a:latin typeface="Arial" charset="0"/>
              </a:rPr>
              <a:pPr/>
              <a:t>26</a:t>
            </a:fld>
            <a:endParaRPr lang="de-DE" smtClean="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2C283-9FBC-4619-899D-3B9C62D57DF7}" type="slidenum">
              <a:rPr lang="de-DE" smtClean="0">
                <a:latin typeface="Arial" charset="0"/>
              </a:rPr>
              <a:pPr/>
              <a:t>27</a:t>
            </a:fld>
            <a:endParaRPr lang="de-DE" smtClean="0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93ECD-DE80-4840-91EF-091572B493F7}" type="slidenum">
              <a:rPr lang="de-DE" smtClean="0">
                <a:latin typeface="Arial" charset="0"/>
              </a:rPr>
              <a:pPr/>
              <a:t>28</a:t>
            </a:fld>
            <a:endParaRPr lang="de-DE" smtClean="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8A513-4A48-40A3-8127-D2641E0EE964}" type="slidenum">
              <a:rPr lang="de-DE" smtClean="0">
                <a:latin typeface="Arial" charset="0"/>
              </a:rPr>
              <a:pPr/>
              <a:t>29</a:t>
            </a:fld>
            <a:endParaRPr lang="de-DE" smtClean="0">
              <a:latin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5B039-47C9-43E5-A403-A50976638F5F}" type="slidenum">
              <a:rPr lang="de-DE" smtClean="0">
                <a:latin typeface="Arial" charset="0"/>
              </a:rPr>
              <a:pPr/>
              <a:t>3</a:t>
            </a:fld>
            <a:endParaRPr lang="de-DE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9697F-D909-4E83-B78D-39B5EAE072E3}" type="slidenum">
              <a:rPr lang="de-DE" smtClean="0">
                <a:latin typeface="Arial" charset="0"/>
              </a:rPr>
              <a:pPr/>
              <a:t>30</a:t>
            </a:fld>
            <a:endParaRPr lang="de-DE" smtClean="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E13C1-F3BA-4E62-8864-22D5E9583BF1}" type="slidenum">
              <a:rPr lang="de-DE" smtClean="0">
                <a:latin typeface="Arial" charset="0"/>
              </a:rPr>
              <a:pPr/>
              <a:t>31</a:t>
            </a:fld>
            <a:endParaRPr lang="de-DE" smtClean="0"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A4C17-8DA2-44D5-8157-35C83047FDA4}" type="slidenum">
              <a:rPr lang="de-DE" smtClean="0">
                <a:latin typeface="Arial" charset="0"/>
              </a:rPr>
              <a:pPr/>
              <a:t>32</a:t>
            </a:fld>
            <a:endParaRPr lang="de-DE" smtClean="0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A4C17-8DA2-44D5-8157-35C83047FDA4}" type="slidenum">
              <a:rPr lang="de-DE" smtClean="0">
                <a:latin typeface="Arial" charset="0"/>
              </a:rPr>
              <a:pPr/>
              <a:t>33</a:t>
            </a:fld>
            <a:endParaRPr lang="de-DE" smtClean="0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97E5E-9396-4F25-BBD3-1D6867CB0616}" type="slidenum">
              <a:rPr lang="de-DE" smtClean="0">
                <a:latin typeface="Arial" charset="0"/>
              </a:rPr>
              <a:pPr/>
              <a:t>34</a:t>
            </a:fld>
            <a:endParaRPr lang="de-DE" smtClean="0">
              <a:latin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D771B-97F4-4B28-82A5-E1EE1E308A86}" type="slidenum">
              <a:rPr lang="de-DE" smtClean="0">
                <a:latin typeface="Arial" charset="0"/>
              </a:rPr>
              <a:pPr/>
              <a:t>35</a:t>
            </a:fld>
            <a:endParaRPr lang="de-DE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CE0D5-376B-4ED3-BAD5-F6921A74BEDB}" type="slidenum">
              <a:rPr lang="de-DE" smtClean="0">
                <a:latin typeface="Arial" charset="0"/>
              </a:rPr>
              <a:pPr/>
              <a:t>36</a:t>
            </a:fld>
            <a:endParaRPr lang="de-DE" smtClean="0"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8BF03-E8F9-4C5B-8380-C71BFFD108AF}" type="slidenum">
              <a:rPr lang="de-DE" smtClean="0">
                <a:latin typeface="Arial" charset="0"/>
              </a:rPr>
              <a:pPr/>
              <a:t>37</a:t>
            </a:fld>
            <a:endParaRPr lang="de-DE" smtClean="0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37378-B4C8-4F47-BC37-47742AA2776D}" type="slidenum">
              <a:rPr lang="de-DE" smtClean="0">
                <a:latin typeface="Arial" charset="0"/>
              </a:rPr>
              <a:pPr/>
              <a:t>38</a:t>
            </a:fld>
            <a:endParaRPr lang="de-DE" smtClean="0"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6F9A9-E1AE-45F4-BCF1-D66205CE4D0B}" type="slidenum">
              <a:rPr lang="de-DE" smtClean="0">
                <a:latin typeface="Arial" charset="0"/>
              </a:rPr>
              <a:pPr/>
              <a:t>39</a:t>
            </a:fld>
            <a:endParaRPr lang="de-DE" smtClean="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86EFD-9EFC-498F-95E9-A93BA1C0BBE1}" type="slidenum">
              <a:rPr lang="de-DE" smtClean="0">
                <a:latin typeface="Arial" charset="0"/>
              </a:rPr>
              <a:pPr/>
              <a:t>4</a:t>
            </a:fld>
            <a:endParaRPr lang="de-DE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542BA-D556-4D0F-B10B-67D954F099F0}" type="slidenum">
              <a:rPr lang="de-DE" smtClean="0">
                <a:latin typeface="Arial" charset="0"/>
              </a:rPr>
              <a:pPr/>
              <a:t>40</a:t>
            </a:fld>
            <a:endParaRPr lang="de-DE" smtClean="0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A6464-23EB-4DF7-88E5-6E0F790A631F}" type="slidenum">
              <a:rPr lang="de-DE" smtClean="0">
                <a:latin typeface="Arial" charset="0"/>
              </a:rPr>
              <a:pPr/>
              <a:t>41</a:t>
            </a:fld>
            <a:endParaRPr lang="de-DE" smtClean="0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8F86C-F2D1-4712-A2A7-4A67B6021608}" type="slidenum">
              <a:rPr lang="de-DE" smtClean="0">
                <a:latin typeface="Arial" charset="0"/>
              </a:rPr>
              <a:pPr/>
              <a:t>42</a:t>
            </a:fld>
            <a:endParaRPr lang="de-DE" smtClean="0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8C6BB-B82E-42BB-9FB7-5E44E2AB8FE8}" type="slidenum">
              <a:rPr lang="de-DE" smtClean="0">
                <a:latin typeface="Arial" charset="0"/>
              </a:rPr>
              <a:pPr/>
              <a:t>43</a:t>
            </a:fld>
            <a:endParaRPr lang="de-DE" smtClean="0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C9796-8B71-4FAD-AC76-7C121B83BD6E}" type="slidenum">
              <a:rPr lang="de-DE" smtClean="0">
                <a:latin typeface="Arial" charset="0"/>
              </a:rPr>
              <a:pPr/>
              <a:t>44</a:t>
            </a:fld>
            <a:endParaRPr lang="de-DE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BA237-0CA5-4D4E-928C-80286BFF048E}" type="slidenum">
              <a:rPr lang="de-DE" smtClean="0">
                <a:latin typeface="Arial" charset="0"/>
              </a:rPr>
              <a:pPr/>
              <a:t>45</a:t>
            </a:fld>
            <a:endParaRPr lang="de-DE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A5EF1-4C2B-4574-8835-AA10857A5C45}" type="slidenum">
              <a:rPr lang="de-DE" smtClean="0">
                <a:latin typeface="Arial" charset="0"/>
              </a:rPr>
              <a:pPr/>
              <a:t>46</a:t>
            </a:fld>
            <a:endParaRPr lang="de-DE" smtClean="0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BAF45-BB2A-4633-B305-DAFC09A00626}" type="slidenum">
              <a:rPr lang="de-DE" smtClean="0">
                <a:latin typeface="Arial" charset="0"/>
              </a:rPr>
              <a:pPr/>
              <a:t>47</a:t>
            </a:fld>
            <a:endParaRPr lang="de-DE" smtClean="0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8F7C1-8B64-4992-B77D-33BACB811223}" type="slidenum">
              <a:rPr lang="de-DE" smtClean="0">
                <a:latin typeface="Arial" charset="0"/>
              </a:rPr>
              <a:pPr/>
              <a:t>48</a:t>
            </a:fld>
            <a:endParaRPr lang="de-DE" smtClean="0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7058F-E0A7-4A4D-BA19-AD4A8BAA6F48}" type="slidenum">
              <a:rPr lang="de-DE" smtClean="0">
                <a:latin typeface="Arial" charset="0"/>
              </a:rPr>
              <a:pPr/>
              <a:t>49</a:t>
            </a:fld>
            <a:endParaRPr lang="de-DE" smtClean="0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0AE15-1BED-40C5-B031-CFAFB974261C}" type="slidenum">
              <a:rPr lang="de-DE" smtClean="0">
                <a:latin typeface="Arial" charset="0"/>
              </a:rPr>
              <a:pPr/>
              <a:t>5</a:t>
            </a:fld>
            <a:endParaRPr lang="de-DE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7A0A8-5525-4DEA-A127-C1CBA4BF7F26}" type="slidenum">
              <a:rPr lang="de-DE" smtClean="0">
                <a:latin typeface="Arial" charset="0"/>
              </a:rPr>
              <a:pPr/>
              <a:t>50</a:t>
            </a:fld>
            <a:endParaRPr lang="de-DE" smtClean="0"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8E604-9769-4089-B098-526F778E2E2C}" type="slidenum">
              <a:rPr lang="de-DE" smtClean="0">
                <a:latin typeface="Arial" charset="0"/>
              </a:rPr>
              <a:pPr/>
              <a:t>51</a:t>
            </a:fld>
            <a:endParaRPr lang="de-DE" smtClean="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E42ED-44F5-4B92-8946-AC1982523AAD}" type="slidenum">
              <a:rPr lang="de-DE" smtClean="0">
                <a:latin typeface="Arial" charset="0"/>
              </a:rPr>
              <a:pPr/>
              <a:t>52</a:t>
            </a:fld>
            <a:endParaRPr lang="de-DE" smtClean="0">
              <a:latin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72F38-4C45-4A24-AECC-E70DED38A8E3}" type="slidenum">
              <a:rPr lang="de-DE" smtClean="0">
                <a:latin typeface="Arial" charset="0"/>
              </a:rPr>
              <a:pPr/>
              <a:t>53</a:t>
            </a:fld>
            <a:endParaRPr lang="de-DE" smtClean="0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11823-8926-4411-9A8A-7857E959A926}" type="slidenum">
              <a:rPr lang="de-DE" smtClean="0">
                <a:latin typeface="Arial" charset="0"/>
              </a:rPr>
              <a:pPr/>
              <a:t>54</a:t>
            </a:fld>
            <a:endParaRPr lang="de-DE" smtClean="0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E35CE-4CA4-4ABF-8205-39B0A5B4F00C}" type="slidenum">
              <a:rPr lang="de-DE" smtClean="0">
                <a:latin typeface="Arial" charset="0"/>
              </a:rPr>
              <a:pPr/>
              <a:t>55</a:t>
            </a:fld>
            <a:endParaRPr lang="de-DE" smtClean="0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37AC4-F16E-493B-A7A1-A07076178FBE}" type="slidenum">
              <a:rPr lang="de-DE" smtClean="0">
                <a:latin typeface="Arial" charset="0"/>
              </a:rPr>
              <a:pPr/>
              <a:t>56</a:t>
            </a:fld>
            <a:endParaRPr lang="de-DE" smtClean="0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4BD6D-F2E7-4C05-A467-A68646484F0F}" type="slidenum">
              <a:rPr lang="de-DE" smtClean="0">
                <a:latin typeface="Arial" charset="0"/>
              </a:rPr>
              <a:pPr/>
              <a:t>57</a:t>
            </a:fld>
            <a:endParaRPr lang="de-DE" smtClean="0"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993F7-BDCE-47D9-B2EA-0E56E170474C}" type="slidenum">
              <a:rPr lang="de-DE" smtClean="0">
                <a:latin typeface="Arial" charset="0"/>
              </a:rPr>
              <a:pPr/>
              <a:t>58</a:t>
            </a:fld>
            <a:endParaRPr lang="de-DE" smtClean="0">
              <a:latin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DF8EC-BD6C-46D8-AA95-5A8D682DF92F}" type="slidenum">
              <a:rPr lang="de-DE" smtClean="0">
                <a:latin typeface="Arial" charset="0"/>
              </a:rPr>
              <a:pPr/>
              <a:t>59</a:t>
            </a:fld>
            <a:endParaRPr lang="de-DE" smtClean="0"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56D49-7EDA-4A93-A37E-E4B460306F55}" type="slidenum">
              <a:rPr lang="de-DE" smtClean="0">
                <a:latin typeface="Arial" charset="0"/>
              </a:rPr>
              <a:pPr/>
              <a:t>6</a:t>
            </a:fld>
            <a:endParaRPr lang="de-DE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6F5E3-5D66-46A0-A7FD-83E8A2CE8B43}" type="slidenum">
              <a:rPr lang="de-DE" smtClean="0">
                <a:latin typeface="Arial" charset="0"/>
              </a:rPr>
              <a:pPr/>
              <a:t>60</a:t>
            </a:fld>
            <a:endParaRPr lang="de-DE" smtClean="0"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A07C2-4B5B-4902-9D37-EE17DF614A22}" type="slidenum">
              <a:rPr lang="de-DE" smtClean="0">
                <a:latin typeface="Arial" charset="0"/>
              </a:rPr>
              <a:pPr/>
              <a:t>61</a:t>
            </a:fld>
            <a:endParaRPr lang="de-DE" smtClean="0"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4F7AD-8384-4906-89D5-DCFFBEBEF9EA}" type="slidenum">
              <a:rPr lang="de-DE" smtClean="0">
                <a:latin typeface="Arial" charset="0"/>
              </a:rPr>
              <a:pPr/>
              <a:t>62</a:t>
            </a:fld>
            <a:endParaRPr lang="de-DE" smtClean="0"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3CFD9-7D2B-4C30-BB78-3D56A0C630DC}" type="slidenum">
              <a:rPr lang="de-DE" smtClean="0">
                <a:latin typeface="Arial" charset="0"/>
              </a:rPr>
              <a:pPr/>
              <a:t>63</a:t>
            </a:fld>
            <a:endParaRPr lang="de-DE" smtClean="0">
              <a:latin typeface="Arial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7F78E-5CDF-4FF8-8F66-EC4BB7B4582F}" type="slidenum">
              <a:rPr lang="de-DE" smtClean="0">
                <a:latin typeface="Arial" charset="0"/>
              </a:rPr>
              <a:pPr/>
              <a:t>64</a:t>
            </a:fld>
            <a:endParaRPr lang="de-DE" smtClean="0"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C9D4A-CBD1-465B-ACC8-C002E98E3A4B}" type="slidenum">
              <a:rPr lang="de-DE" smtClean="0">
                <a:latin typeface="Arial" charset="0"/>
              </a:rPr>
              <a:pPr/>
              <a:t>65</a:t>
            </a:fld>
            <a:endParaRPr lang="de-DE" smtClean="0">
              <a:latin typeface="Arial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D07D9-6C77-4386-9E9D-45D8C6C2C0DC}" type="slidenum">
              <a:rPr lang="de-DE" smtClean="0">
                <a:latin typeface="Arial" charset="0"/>
              </a:rPr>
              <a:pPr/>
              <a:t>66</a:t>
            </a:fld>
            <a:endParaRPr lang="de-DE" smtClean="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F82A5-E4EC-48DF-83CC-CD44CF2D3BE8}" type="slidenum">
              <a:rPr lang="de-DE" smtClean="0">
                <a:latin typeface="Arial" charset="0"/>
              </a:rPr>
              <a:pPr/>
              <a:t>67</a:t>
            </a:fld>
            <a:endParaRPr lang="de-DE" smtClean="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C2DDB-D84F-4163-B0A3-D98E1587E996}" type="slidenum">
              <a:rPr lang="de-DE" smtClean="0">
                <a:latin typeface="Arial" charset="0"/>
              </a:rPr>
              <a:pPr/>
              <a:t>68</a:t>
            </a:fld>
            <a:endParaRPr lang="de-DE" smtClean="0"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4BBDE-49ED-4018-A9BF-6A3DEBC6FB7D}" type="slidenum">
              <a:rPr lang="de-DE" smtClean="0">
                <a:latin typeface="Arial" charset="0"/>
              </a:rPr>
              <a:pPr/>
              <a:t>69</a:t>
            </a:fld>
            <a:endParaRPr lang="de-DE" smtClean="0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920CB-D362-4B7B-B50C-5F1087A29460}" type="slidenum">
              <a:rPr lang="de-DE" smtClean="0">
                <a:latin typeface="Arial" charset="0"/>
              </a:rPr>
              <a:pPr/>
              <a:t>7</a:t>
            </a:fld>
            <a:endParaRPr lang="de-DE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B6FCF-057D-48B2-8B93-33BE3C8D0B56}" type="slidenum">
              <a:rPr lang="de-DE" smtClean="0">
                <a:latin typeface="Arial" charset="0"/>
              </a:rPr>
              <a:pPr/>
              <a:t>70</a:t>
            </a:fld>
            <a:endParaRPr lang="de-DE" smtClean="0"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68325-8779-4D4B-B22B-68A5C849C235}" type="slidenum">
              <a:rPr lang="de-DE" smtClean="0">
                <a:latin typeface="Arial" charset="0"/>
              </a:rPr>
              <a:pPr/>
              <a:t>71</a:t>
            </a:fld>
            <a:endParaRPr lang="de-DE" smtClean="0">
              <a:latin typeface="Arial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1802E-A9FF-4DA6-8602-588DD4F7A77E}" type="slidenum">
              <a:rPr lang="de-DE" smtClean="0">
                <a:latin typeface="Arial" charset="0"/>
              </a:rPr>
              <a:pPr/>
              <a:t>72</a:t>
            </a:fld>
            <a:endParaRPr lang="de-DE" smtClean="0">
              <a:latin typeface="Arial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B3384-0442-4E6F-B767-7933A3DA4665}" type="slidenum">
              <a:rPr lang="de-DE" smtClean="0">
                <a:latin typeface="Arial" charset="0"/>
              </a:rPr>
              <a:pPr/>
              <a:t>73</a:t>
            </a:fld>
            <a:endParaRPr lang="de-DE" smtClean="0">
              <a:latin typeface="Arial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E9DE2-7874-4FF4-86B2-889B291C6DF7}" type="slidenum">
              <a:rPr lang="de-DE" smtClean="0">
                <a:latin typeface="Arial" charset="0"/>
              </a:rPr>
              <a:pPr/>
              <a:t>74</a:t>
            </a:fld>
            <a:endParaRPr lang="de-DE" smtClean="0"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AA76F-C666-4C70-95C7-BA030165E18C}" type="slidenum">
              <a:rPr lang="de-DE" smtClean="0">
                <a:latin typeface="Arial" charset="0"/>
              </a:rPr>
              <a:pPr/>
              <a:t>75</a:t>
            </a:fld>
            <a:endParaRPr lang="de-DE" smtClean="0">
              <a:latin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41EAF-95BE-4592-9296-A89A8216A4E9}" type="slidenum">
              <a:rPr lang="de-DE" smtClean="0">
                <a:latin typeface="Arial" charset="0"/>
              </a:rPr>
              <a:pPr/>
              <a:t>76</a:t>
            </a:fld>
            <a:endParaRPr lang="de-DE" smtClean="0"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42E79-5E96-4996-BABD-427A365D8A17}" type="slidenum">
              <a:rPr lang="de-DE" smtClean="0">
                <a:latin typeface="Arial" charset="0"/>
              </a:rPr>
              <a:pPr/>
              <a:t>77</a:t>
            </a:fld>
            <a:endParaRPr lang="de-DE" smtClean="0">
              <a:latin typeface="Arial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2CE88-EB00-4468-A6C9-DFE380C9E331}" type="slidenum">
              <a:rPr lang="de-DE" smtClean="0">
                <a:latin typeface="Arial" charset="0"/>
              </a:rPr>
              <a:pPr/>
              <a:t>78</a:t>
            </a:fld>
            <a:endParaRPr lang="de-DE" smtClean="0"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5A57A-AC63-48F8-9A65-F6D2612E84D1}" type="slidenum">
              <a:rPr lang="de-DE" smtClean="0">
                <a:latin typeface="Arial" charset="0"/>
              </a:rPr>
              <a:pPr/>
              <a:t>79</a:t>
            </a:fld>
            <a:endParaRPr lang="de-DE" smtClean="0"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27A5A-A831-4B2D-863A-48F0CC8BBC3A}" type="slidenum">
              <a:rPr lang="de-DE" smtClean="0">
                <a:latin typeface="Arial" charset="0"/>
              </a:rPr>
              <a:pPr/>
              <a:t>8</a:t>
            </a:fld>
            <a:endParaRPr lang="de-DE" smtClean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CF569-535C-47BD-B93F-F2861F75CC99}" type="slidenum">
              <a:rPr lang="de-DE" smtClean="0">
                <a:latin typeface="Arial" charset="0"/>
              </a:rPr>
              <a:pPr/>
              <a:t>80</a:t>
            </a:fld>
            <a:endParaRPr lang="de-DE" smtClean="0">
              <a:latin typeface="Arial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1C38D-D611-4FF0-BAE9-8C4A9825ABE8}" type="slidenum">
              <a:rPr lang="de-DE" smtClean="0">
                <a:latin typeface="Arial" charset="0"/>
              </a:rPr>
              <a:pPr/>
              <a:t>81</a:t>
            </a:fld>
            <a:endParaRPr lang="de-DE" smtClean="0">
              <a:latin typeface="Arial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D5361-B928-4DF1-80FF-280F3BE57BFD}" type="slidenum">
              <a:rPr lang="de-DE" smtClean="0">
                <a:latin typeface="Arial" charset="0"/>
              </a:rPr>
              <a:pPr/>
              <a:t>82</a:t>
            </a:fld>
            <a:endParaRPr lang="de-DE" smtClean="0">
              <a:latin typeface="Arial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56350-3219-44B1-93B6-6AA007E23304}" type="slidenum">
              <a:rPr lang="de-DE" smtClean="0">
                <a:latin typeface="Arial" charset="0"/>
              </a:rPr>
              <a:pPr/>
              <a:t>83</a:t>
            </a:fld>
            <a:endParaRPr lang="de-DE" smtClean="0">
              <a:latin typeface="Arial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D2F16-1C2C-4FE1-91CC-4DF8C2F60CF7}" type="slidenum">
              <a:rPr lang="de-DE" smtClean="0">
                <a:latin typeface="Arial" charset="0"/>
              </a:rPr>
              <a:pPr/>
              <a:t>9</a:t>
            </a:fld>
            <a:endParaRPr lang="de-DE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C7FC0-6B43-4637-ADF2-E9D6D866D2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6E5AC-6CDE-471B-847A-9E74F661AC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2727-E61B-4D8B-BC7D-96E063B513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F466-A9F6-4471-BA19-778D391B0C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17E4-BB2C-49DC-ACEC-6227AD4AE9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52E5-9300-42E8-B6F1-B8DA03E464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28E43-C18C-4E65-BB23-665ECDA575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AD68-C9AE-4208-9C30-64E31FEA20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67D3-39C5-4BC4-A945-09A585E04B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D99D-65ED-4E85-969E-25AD2ADD46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78877-028E-4BE6-8881-9C4BCBA33B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87F6-266F-4D96-B19D-E48B4857B4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36E97E8-A89B-4ECB-AED8-85A478C7FA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979613" y="704850"/>
            <a:ext cx="7164387" cy="204788"/>
          </a:xfrm>
          <a:prstGeom prst="rect">
            <a:avLst/>
          </a:prstGeom>
          <a:gradFill rotWithShape="1">
            <a:gsLst>
              <a:gs pos="0">
                <a:srgbClr val="777777"/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de-DE" sz="900" b="1" dirty="0">
                <a:solidFill>
                  <a:schemeClr val="bg1"/>
                </a:solidFill>
                <a:latin typeface="Arial" pitchFamily="34" charset="0"/>
              </a:rPr>
              <a:t>zusammengestellt HAW Kogler Markus </a:t>
            </a:r>
            <a:r>
              <a:rPr lang="de-DE" sz="900" b="1" dirty="0" smtClean="0">
                <a:solidFill>
                  <a:schemeClr val="bg1"/>
                </a:solidFill>
                <a:latin typeface="Arial" pitchFamily="34" charset="0"/>
              </a:rPr>
              <a:t>01.01.2019</a:t>
            </a:r>
            <a:endParaRPr lang="de-DE" sz="9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" name="Picture 16" descr="!cid_image001_jpg@01CF92D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9850" y="79375"/>
            <a:ext cx="1981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ausbildung@gm.ooelfv.at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1000125"/>
            <a:ext cx="910907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AT" sz="3200" b="1" dirty="0">
                <a:solidFill>
                  <a:srgbClr val="CC3300"/>
                </a:solidFill>
              </a:rPr>
              <a:t>Technische Hilfeleistungsprüfung </a:t>
            </a:r>
            <a:r>
              <a:rPr lang="de-AT" sz="3200" b="1" dirty="0" smtClean="0">
                <a:solidFill>
                  <a:srgbClr val="CC3300"/>
                </a:solidFill>
              </a:rPr>
              <a:t>ab 2019</a:t>
            </a:r>
            <a:endParaRPr lang="de-AT" sz="3200" b="1" dirty="0">
              <a:solidFill>
                <a:srgbClr val="CC3300"/>
              </a:solidFill>
            </a:endParaRPr>
          </a:p>
          <a:p>
            <a:pPr algn="ctr"/>
            <a:r>
              <a:rPr lang="de-AT" sz="1000" b="1" dirty="0">
                <a:solidFill>
                  <a:srgbClr val="CC3300"/>
                </a:solidFill>
              </a:rPr>
              <a:t> </a:t>
            </a:r>
          </a:p>
          <a:p>
            <a:pPr algn="ctr"/>
            <a:r>
              <a:rPr lang="de-AT" sz="3200" b="1" dirty="0" smtClean="0">
                <a:solidFill>
                  <a:srgbClr val="CC3300"/>
                </a:solidFill>
              </a:rPr>
              <a:t>Schulungsunterlage LPR THL für die </a:t>
            </a:r>
          </a:p>
          <a:p>
            <a:pPr algn="ctr"/>
            <a:r>
              <a:rPr lang="de-AT" sz="3200" b="1" dirty="0" smtClean="0">
                <a:solidFill>
                  <a:srgbClr val="CC3300"/>
                </a:solidFill>
              </a:rPr>
              <a:t>Feuerwehren des Bezirks Gmunden</a:t>
            </a:r>
            <a:endParaRPr lang="de-AT" sz="3200" b="1" dirty="0">
              <a:solidFill>
                <a:srgbClr val="CC3300"/>
              </a:solidFill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4925" y="3005736"/>
            <a:ext cx="9109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AT" dirty="0" smtClean="0"/>
              <a:t>Erstellt zur Vertiefung </a:t>
            </a:r>
            <a:r>
              <a:rPr lang="de-AT" dirty="0"/>
              <a:t>der Kenntnisse </a:t>
            </a:r>
            <a:r>
              <a:rPr lang="de-AT" dirty="0" smtClean="0"/>
              <a:t>in </a:t>
            </a:r>
            <a:r>
              <a:rPr lang="de-AT" dirty="0"/>
              <a:t>der Feuerwehr, </a:t>
            </a:r>
            <a:endParaRPr lang="de-AT" dirty="0" smtClean="0"/>
          </a:p>
          <a:p>
            <a:pPr algn="ctr"/>
            <a:r>
              <a:rPr lang="de-AT" dirty="0" smtClean="0"/>
              <a:t>damit die </a:t>
            </a:r>
            <a:r>
              <a:rPr lang="de-AT" dirty="0"/>
              <a:t>Kameraden/innen optimal für </a:t>
            </a:r>
            <a:endParaRPr lang="de-AT" dirty="0" smtClean="0"/>
          </a:p>
          <a:p>
            <a:pPr algn="ctr"/>
            <a:r>
              <a:rPr lang="de-AT" dirty="0" smtClean="0"/>
              <a:t>die </a:t>
            </a:r>
            <a:r>
              <a:rPr lang="de-AT" dirty="0"/>
              <a:t>Leistungsprüfung THL vorbereiten </a:t>
            </a:r>
            <a:r>
              <a:rPr lang="de-AT" dirty="0" smtClean="0"/>
              <a:t>werden können</a:t>
            </a:r>
            <a:r>
              <a:rPr lang="de-AT" dirty="0"/>
              <a:t>.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071938"/>
            <a:ext cx="56737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5</a:t>
            </a:r>
            <a:r>
              <a:rPr lang="de-AT" sz="2400" b="1"/>
              <a:t>: Persönliche Schutzausrüstung</a:t>
            </a:r>
          </a:p>
        </p:txBody>
      </p:sp>
      <p:sp>
        <p:nvSpPr>
          <p:cNvPr id="14341" name="Rechteck 3"/>
          <p:cNvSpPr>
            <a:spLocks noChangeArrowheads="1"/>
          </p:cNvSpPr>
          <p:nvPr/>
        </p:nvSpPr>
        <p:spPr bwMode="auto">
          <a:xfrm>
            <a:off x="357188" y="1500188"/>
            <a:ext cx="85725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Die persönliche Ausrüstung hat der </a:t>
            </a:r>
            <a:r>
              <a:rPr lang="de-DE" sz="2000" dirty="0" err="1"/>
              <a:t>Oö</a:t>
            </a:r>
            <a:r>
              <a:rPr lang="de-DE" sz="2000" dirty="0"/>
              <a:t>. Dienstbekleidungsordnung – Teil 1 „Bekleidung im Einsatzdienst“ zu entsprechen: </a:t>
            </a:r>
          </a:p>
          <a:p>
            <a:endParaRPr lang="de-DE" sz="800" dirty="0"/>
          </a:p>
          <a:p>
            <a:r>
              <a:rPr lang="de-DE" sz="2000" b="1" dirty="0"/>
              <a:t> Schutzjacke </a:t>
            </a:r>
          </a:p>
          <a:p>
            <a:r>
              <a:rPr lang="de-DE" sz="2000" b="1" dirty="0"/>
              <a:t> Schutzhose (</a:t>
            </a:r>
            <a:r>
              <a:rPr lang="de-DE" sz="2000" b="1" dirty="0">
                <a:solidFill>
                  <a:srgbClr val="111111"/>
                </a:solidFill>
              </a:rPr>
              <a:t>mind. Einsatzhose nach ÖBFV RL KS-03) </a:t>
            </a:r>
          </a:p>
          <a:p>
            <a:endParaRPr lang="de-DE" sz="800" b="1" dirty="0">
              <a:solidFill>
                <a:srgbClr val="111111"/>
              </a:solidFill>
            </a:endParaRPr>
          </a:p>
          <a:p>
            <a:r>
              <a:rPr lang="de-DE" sz="2000" b="1" dirty="0">
                <a:solidFill>
                  <a:srgbClr val="111111"/>
                </a:solidFill>
              </a:rPr>
              <a:t> Feuerwehrhelm mit Nackenschutz </a:t>
            </a:r>
          </a:p>
          <a:p>
            <a:r>
              <a:rPr lang="de-DE" sz="2000" b="1" dirty="0"/>
              <a:t> Einmal-Untersuchungshandschuhe  </a:t>
            </a:r>
            <a:r>
              <a:rPr lang="de-DE" sz="2000" b="1" dirty="0">
                <a:solidFill>
                  <a:srgbClr val="FF0000"/>
                </a:solidFill>
              </a:rPr>
              <a:t>(immer)</a:t>
            </a:r>
          </a:p>
          <a:p>
            <a:endParaRPr lang="de-DE" sz="800" b="1" dirty="0"/>
          </a:p>
          <a:p>
            <a:r>
              <a:rPr lang="de-DE" sz="2000" b="1" dirty="0"/>
              <a:t> Schutzhandschuhe (</a:t>
            </a:r>
            <a:r>
              <a:rPr lang="de-DE" sz="2000" b="1" dirty="0">
                <a:solidFill>
                  <a:srgbClr val="111111"/>
                </a:solidFill>
              </a:rPr>
              <a:t>EN 388 Leistungsstufe mind. </a:t>
            </a:r>
            <a:r>
              <a:rPr lang="de-DE" sz="2400" b="1" dirty="0">
                <a:solidFill>
                  <a:srgbClr val="111111"/>
                </a:solidFill>
              </a:rPr>
              <a:t>3233</a:t>
            </a:r>
            <a:r>
              <a:rPr lang="de-DE" sz="2000" b="1" dirty="0">
                <a:solidFill>
                  <a:srgbClr val="111111"/>
                </a:solidFill>
              </a:rPr>
              <a:t>) oder   </a:t>
            </a:r>
          </a:p>
          <a:p>
            <a:r>
              <a:rPr lang="de-DE" sz="2000" b="1" dirty="0">
                <a:solidFill>
                  <a:srgbClr val="111111"/>
                </a:solidFill>
              </a:rPr>
              <a:t>    Feuerwehrschutzhandschuhe (EN 659) </a:t>
            </a:r>
          </a:p>
          <a:p>
            <a:endParaRPr lang="de-DE" sz="2000" b="1" dirty="0">
              <a:solidFill>
                <a:srgbClr val="111111"/>
              </a:solidFill>
            </a:endParaRPr>
          </a:p>
          <a:p>
            <a:r>
              <a:rPr lang="de-DE" sz="2000" b="1" dirty="0">
                <a:solidFill>
                  <a:srgbClr val="111111"/>
                </a:solidFill>
              </a:rPr>
              <a:t> Sicherheitsstiefel </a:t>
            </a:r>
          </a:p>
          <a:p>
            <a:endParaRPr lang="de-DE" sz="2000" b="1" dirty="0">
              <a:solidFill>
                <a:srgbClr val="111111"/>
              </a:solidFill>
            </a:endParaRPr>
          </a:p>
          <a:p>
            <a:r>
              <a:rPr lang="de-DE" sz="2000" b="1" dirty="0">
                <a:solidFill>
                  <a:srgbClr val="111111"/>
                </a:solidFill>
              </a:rPr>
              <a:t> Feuerwehrgurt für die Trupps  gültig,  nicht abgelaufen!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5</a:t>
            </a:r>
            <a:r>
              <a:rPr lang="de-AT" sz="2400" b="1"/>
              <a:t>: Fahrzeuge</a:t>
            </a:r>
          </a:p>
        </p:txBody>
      </p:sp>
      <p:sp>
        <p:nvSpPr>
          <p:cNvPr id="15364" name="Rechteck 3"/>
          <p:cNvSpPr>
            <a:spLocks noChangeArrowheads="1"/>
          </p:cNvSpPr>
          <p:nvPr/>
        </p:nvSpPr>
        <p:spPr bwMode="auto">
          <a:xfrm>
            <a:off x="357188" y="1714500"/>
            <a:ext cx="8572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Zur Leistungsprüfung werden nachfolgende Einsatzfahrzeuge und Kombinationen daraus zugelassen: </a:t>
            </a:r>
          </a:p>
          <a:p>
            <a:endParaRPr lang="de-DE" sz="2000"/>
          </a:p>
          <a:p>
            <a:r>
              <a:rPr lang="de-DE" sz="2000"/>
              <a:t> 1. Fahrzeug: Ein </a:t>
            </a:r>
            <a:r>
              <a:rPr lang="de-DE" sz="2000" b="1"/>
              <a:t>wasserführendes Fahrzeug </a:t>
            </a:r>
          </a:p>
          <a:p>
            <a:pPr algn="ctr"/>
            <a:endParaRPr lang="de-DE" sz="2000"/>
          </a:p>
          <a:p>
            <a:pPr algn="ctr"/>
            <a:r>
              <a:rPr lang="de-DE" sz="2000" b="1"/>
              <a:t>TLF, RLF, ULF, SLF</a:t>
            </a:r>
          </a:p>
          <a:p>
            <a:endParaRPr lang="de-DE" sz="2000"/>
          </a:p>
          <a:p>
            <a:r>
              <a:rPr lang="de-DE" sz="2000"/>
              <a:t> </a:t>
            </a:r>
          </a:p>
          <a:p>
            <a:r>
              <a:rPr lang="de-DE" sz="2000"/>
              <a:t> Weiteres Fahrzeug: alle </a:t>
            </a:r>
            <a:r>
              <a:rPr lang="de-DE" sz="2000" b="1"/>
              <a:t>Fahrzeuge wie oben </a:t>
            </a:r>
            <a:r>
              <a:rPr lang="de-DE" sz="2000"/>
              <a:t>und </a:t>
            </a:r>
          </a:p>
          <a:p>
            <a:endParaRPr lang="de-DE" sz="2000"/>
          </a:p>
          <a:p>
            <a:pPr algn="ctr"/>
            <a:r>
              <a:rPr lang="de-DE" sz="2000" b="1"/>
              <a:t>TLF, RLF, ULF, SLF</a:t>
            </a:r>
          </a:p>
          <a:p>
            <a:pPr algn="ctr"/>
            <a:r>
              <a:rPr lang="de-DE" sz="2000" b="1"/>
              <a:t>KLF</a:t>
            </a:r>
            <a:r>
              <a:rPr lang="de-DE" sz="2000"/>
              <a:t>, KLF-Logistik, KLF-KAT, KLF-W, </a:t>
            </a:r>
          </a:p>
          <a:p>
            <a:pPr algn="ctr"/>
            <a:r>
              <a:rPr lang="de-DE" sz="2000" b="1"/>
              <a:t>KRF</a:t>
            </a:r>
            <a:r>
              <a:rPr lang="de-DE" sz="2000"/>
              <a:t>, KRF-Logistik, KRF-KAT, </a:t>
            </a:r>
          </a:p>
          <a:p>
            <a:pPr algn="ctr"/>
            <a:r>
              <a:rPr lang="de-DE" sz="2000" b="1"/>
              <a:t>VRF, RF, SRF</a:t>
            </a:r>
            <a:r>
              <a:rPr lang="de-DE" sz="2000"/>
              <a:t>, </a:t>
            </a:r>
          </a:p>
          <a:p>
            <a:pPr algn="ctr"/>
            <a:r>
              <a:rPr lang="de-DE" sz="2000" b="1"/>
              <a:t>LF, LFB </a:t>
            </a:r>
          </a:p>
          <a:p>
            <a:endParaRPr lang="de-DE" sz="2000" b="1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6</a:t>
            </a:r>
            <a:r>
              <a:rPr lang="de-AT" sz="2400" b="1"/>
              <a:t>: Bewertergruppe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85542"/>
            <a:ext cx="7000924" cy="522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7</a:t>
            </a:r>
            <a:r>
              <a:rPr lang="de-AT" sz="2400" b="1"/>
              <a:t>: Anmeldung</a:t>
            </a:r>
          </a:p>
        </p:txBody>
      </p:sp>
      <p:sp>
        <p:nvSpPr>
          <p:cNvPr id="17412" name="Rechteck 3"/>
          <p:cNvSpPr>
            <a:spLocks noChangeArrowheads="1"/>
          </p:cNvSpPr>
          <p:nvPr/>
        </p:nvSpPr>
        <p:spPr bwMode="auto">
          <a:xfrm>
            <a:off x="357188" y="1451039"/>
            <a:ext cx="85725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0070C0"/>
                </a:solidFill>
              </a:rPr>
              <a:t>Kontaktaufnahme mit Hauptbewerter so früh als möglich für </a:t>
            </a:r>
            <a:r>
              <a:rPr lang="de-DE" sz="2000" b="1" dirty="0">
                <a:solidFill>
                  <a:srgbClr val="0070C0"/>
                </a:solidFill>
              </a:rPr>
              <a:t>Terminvereinbarung</a:t>
            </a:r>
            <a:r>
              <a:rPr lang="de-DE" sz="2000" dirty="0">
                <a:solidFill>
                  <a:srgbClr val="0070C0"/>
                </a:solidFill>
              </a:rPr>
              <a:t> der </a:t>
            </a:r>
            <a:r>
              <a:rPr lang="de-DE" sz="2000" dirty="0" smtClean="0">
                <a:solidFill>
                  <a:srgbClr val="0070C0"/>
                </a:solidFill>
              </a:rPr>
              <a:t>Abnahme. Im </a:t>
            </a:r>
            <a:r>
              <a:rPr lang="de-DE" sz="2000" dirty="0" err="1" smtClean="0">
                <a:solidFill>
                  <a:srgbClr val="0070C0"/>
                </a:solidFill>
              </a:rPr>
              <a:t>syBOS</a:t>
            </a:r>
            <a:r>
              <a:rPr lang="de-DE" sz="2000" dirty="0" smtClean="0">
                <a:solidFill>
                  <a:srgbClr val="0070C0"/>
                </a:solidFill>
              </a:rPr>
              <a:t> wird durch den Hauptbewerter eine Abnahme angelegt, wo die Feuerwehr die Gruppen anmelden kann.</a:t>
            </a:r>
            <a:endParaRPr lang="de-DE" sz="2000" dirty="0">
              <a:solidFill>
                <a:srgbClr val="0070C0"/>
              </a:solidFill>
            </a:endParaRPr>
          </a:p>
          <a:p>
            <a:endParaRPr lang="de-DE" sz="1400" dirty="0"/>
          </a:p>
          <a:p>
            <a:r>
              <a:rPr lang="de-DE" sz="2000" dirty="0"/>
              <a:t>Möglichkeit der </a:t>
            </a:r>
            <a:r>
              <a:rPr lang="de-DE" sz="2000" b="1" dirty="0"/>
              <a:t>Unterstützung</a:t>
            </a:r>
            <a:r>
              <a:rPr lang="de-DE" sz="2000" dirty="0"/>
              <a:t> der Gruppe vor Ort </a:t>
            </a:r>
            <a:r>
              <a:rPr lang="de-DE" sz="2000" dirty="0" smtClean="0"/>
              <a:t>in der Vorbereitung durch </a:t>
            </a:r>
            <a:r>
              <a:rPr lang="de-DE" sz="2000" dirty="0"/>
              <a:t>ein Mitglied der </a:t>
            </a:r>
            <a:r>
              <a:rPr lang="de-DE" sz="2000" dirty="0" err="1" smtClean="0"/>
              <a:t>Bewertergruppe</a:t>
            </a:r>
            <a:r>
              <a:rPr lang="de-DE" sz="2000" dirty="0" smtClean="0"/>
              <a:t> (</a:t>
            </a:r>
            <a:r>
              <a:rPr lang="de-DE" sz="2000" dirty="0" smtClean="0">
                <a:solidFill>
                  <a:srgbClr val="0070C0"/>
                </a:solidFill>
              </a:rPr>
              <a:t>bitte dem Hauptbewerter bekanntgeben bzw. wird von diesem organisiert.</a:t>
            </a:r>
            <a:r>
              <a:rPr lang="de-DE" sz="2000" dirty="0" smtClean="0"/>
              <a:t>)</a:t>
            </a:r>
            <a:endParaRPr lang="de-DE" sz="2000" dirty="0"/>
          </a:p>
          <a:p>
            <a:endParaRPr lang="de-DE" sz="1400" dirty="0"/>
          </a:p>
          <a:p>
            <a:r>
              <a:rPr lang="de-DE" sz="2000" dirty="0" smtClean="0">
                <a:solidFill>
                  <a:srgbClr val="0070C0"/>
                </a:solidFill>
              </a:rPr>
              <a:t>7 </a:t>
            </a:r>
            <a:r>
              <a:rPr lang="de-DE" sz="2000" dirty="0">
                <a:solidFill>
                  <a:srgbClr val="0070C0"/>
                </a:solidFill>
              </a:rPr>
              <a:t>Tage vor dem </a:t>
            </a:r>
            <a:r>
              <a:rPr lang="de-DE" sz="2000" dirty="0" smtClean="0">
                <a:solidFill>
                  <a:srgbClr val="0070C0"/>
                </a:solidFill>
              </a:rPr>
              <a:t>vereinbarten </a:t>
            </a:r>
            <a:r>
              <a:rPr lang="de-DE" sz="2000" dirty="0">
                <a:solidFill>
                  <a:srgbClr val="0070C0"/>
                </a:solidFill>
              </a:rPr>
              <a:t>Abnahmetermin </a:t>
            </a:r>
            <a:r>
              <a:rPr lang="de-DE" sz="2000" b="1" dirty="0" smtClean="0">
                <a:solidFill>
                  <a:srgbClr val="0070C0"/>
                </a:solidFill>
              </a:rPr>
              <a:t>wird die Anmeldung im </a:t>
            </a:r>
            <a:r>
              <a:rPr lang="de-DE" sz="2000" b="1" dirty="0" err="1" smtClean="0">
                <a:solidFill>
                  <a:srgbClr val="0070C0"/>
                </a:solidFill>
              </a:rPr>
              <a:t>syBOS</a:t>
            </a:r>
            <a:r>
              <a:rPr lang="de-DE" sz="2000" b="1" dirty="0" smtClean="0">
                <a:solidFill>
                  <a:srgbClr val="0070C0"/>
                </a:solidFill>
              </a:rPr>
              <a:t> gesperrt</a:t>
            </a:r>
            <a:r>
              <a:rPr lang="de-DE" sz="2000" b="1" dirty="0" smtClean="0">
                <a:solidFill>
                  <a:srgbClr val="0070C0"/>
                </a:solidFill>
              </a:rPr>
              <a:t>.</a:t>
            </a:r>
            <a:endParaRPr lang="de-DE" sz="2000" dirty="0">
              <a:solidFill>
                <a:srgbClr val="0070C0"/>
              </a:solidFill>
            </a:endParaRPr>
          </a:p>
          <a:p>
            <a:endParaRPr lang="de-DE" sz="1400" dirty="0"/>
          </a:p>
          <a:p>
            <a:r>
              <a:rPr lang="de-DE" sz="2000" b="1" dirty="0"/>
              <a:t>Leistungsprüfung im </a:t>
            </a:r>
            <a:r>
              <a:rPr lang="de-DE" sz="2000" b="1" dirty="0" err="1"/>
              <a:t>syBOS</a:t>
            </a:r>
            <a:r>
              <a:rPr lang="de-DE" sz="2000" b="1" dirty="0"/>
              <a:t> durch </a:t>
            </a:r>
            <a:r>
              <a:rPr lang="de-DE" sz="2000" b="1" dirty="0" err="1"/>
              <a:t>Hauptbewerter</a:t>
            </a:r>
            <a:r>
              <a:rPr lang="de-DE" sz="2000" b="1" dirty="0"/>
              <a:t> verwaltet.</a:t>
            </a:r>
          </a:p>
          <a:p>
            <a:endParaRPr lang="de-DE" sz="1400" dirty="0"/>
          </a:p>
          <a:p>
            <a:r>
              <a:rPr lang="de-DE" sz="2000" b="1" dirty="0" smtClean="0"/>
              <a:t>Anmeldelisten im </a:t>
            </a:r>
            <a:r>
              <a:rPr lang="de-DE" sz="2000" b="1" dirty="0" err="1" smtClean="0"/>
              <a:t>syBOS</a:t>
            </a:r>
            <a:r>
              <a:rPr lang="de-DE" sz="2000" b="1" dirty="0" smtClean="0"/>
              <a:t> vollständig</a:t>
            </a:r>
            <a:r>
              <a:rPr lang="de-DE" sz="2000" dirty="0" smtClean="0"/>
              <a:t> </a:t>
            </a:r>
            <a:r>
              <a:rPr lang="de-DE" sz="2000" dirty="0"/>
              <a:t>ausfüllen</a:t>
            </a:r>
            <a:r>
              <a:rPr lang="de-DE" sz="2000" dirty="0" smtClean="0"/>
              <a:t>!! (alle Teilnehmer, benötigte Leistungsabzeichen, Funktionen, Ersatzteilnehmer)</a:t>
            </a:r>
            <a:endParaRPr lang="de-DE" sz="2000" dirty="0"/>
          </a:p>
          <a:p>
            <a:endParaRPr lang="de-DE" sz="1400" dirty="0"/>
          </a:p>
          <a:p>
            <a:r>
              <a:rPr lang="de-DE" sz="2000" b="1" dirty="0" smtClean="0"/>
              <a:t>Originalformular muss</a:t>
            </a:r>
            <a:r>
              <a:rPr lang="de-DE" sz="2000" dirty="0" smtClean="0"/>
              <a:t> </a:t>
            </a:r>
            <a:r>
              <a:rPr lang="de-DE" sz="2000" dirty="0"/>
              <a:t>(inkl. Seite 2) </a:t>
            </a:r>
            <a:r>
              <a:rPr lang="de-DE" sz="2000" b="1" dirty="0"/>
              <a:t>unterschrieben</a:t>
            </a:r>
            <a:r>
              <a:rPr lang="de-DE" sz="2000" dirty="0"/>
              <a:t> vom </a:t>
            </a:r>
            <a:r>
              <a:rPr lang="de-DE" sz="2000" dirty="0" smtClean="0"/>
              <a:t>Kommandant </a:t>
            </a:r>
            <a:r>
              <a:rPr lang="de-DE" sz="2000" dirty="0"/>
              <a:t>am Abnahmetag </a:t>
            </a:r>
            <a:r>
              <a:rPr lang="de-DE" sz="2000" b="1" dirty="0"/>
              <a:t>vor </a:t>
            </a:r>
            <a:r>
              <a:rPr lang="de-DE" sz="2000" b="1" dirty="0" smtClean="0"/>
              <a:t>Ort aufliegen.</a:t>
            </a:r>
            <a:endParaRPr lang="de-DE" sz="20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8</a:t>
            </a:r>
            <a:r>
              <a:rPr lang="de-AT" sz="2400" b="1"/>
              <a:t>: Abnahme der Leistungsprüfung</a:t>
            </a:r>
          </a:p>
        </p:txBody>
      </p:sp>
      <p:sp>
        <p:nvSpPr>
          <p:cNvPr id="19460" name="Rechteck 3"/>
          <p:cNvSpPr>
            <a:spLocks noChangeArrowheads="1"/>
          </p:cNvSpPr>
          <p:nvPr/>
        </p:nvSpPr>
        <p:spPr bwMode="auto">
          <a:xfrm>
            <a:off x="357188" y="1636713"/>
            <a:ext cx="85725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/>
              <a:t>Eintreffen des </a:t>
            </a:r>
            <a:r>
              <a:rPr lang="de-DE" sz="2000" dirty="0" err="1"/>
              <a:t>Bewerterteams</a:t>
            </a:r>
            <a:r>
              <a:rPr lang="de-DE" sz="2000" dirty="0"/>
              <a:t> 30 Minuten vor Abnahmebeginn (Kontrolle der FW Pässe und der Voraussetzungen)</a:t>
            </a:r>
          </a:p>
          <a:p>
            <a:endParaRPr lang="de-DE" sz="2000" dirty="0"/>
          </a:p>
          <a:p>
            <a:r>
              <a:rPr lang="de-DE" sz="2000" dirty="0"/>
              <a:t>Leistungsprüfung im eigenen Gemeindegebiet</a:t>
            </a:r>
          </a:p>
          <a:p>
            <a:endParaRPr lang="de-DE" sz="2000" dirty="0"/>
          </a:p>
          <a:p>
            <a:r>
              <a:rPr lang="de-DE" sz="2000" dirty="0"/>
              <a:t>Abnahmeplatz 80 m x 8 m</a:t>
            </a:r>
          </a:p>
          <a:p>
            <a:endParaRPr lang="de-DE" sz="2000" dirty="0"/>
          </a:p>
          <a:p>
            <a:r>
              <a:rPr lang="de-DE" sz="2000" b="1" dirty="0"/>
              <a:t>Einhaltung der Abstände (Fahrbahnränder und Aufstellung)</a:t>
            </a:r>
          </a:p>
          <a:p>
            <a:endParaRPr lang="de-DE" sz="2000" dirty="0"/>
          </a:p>
          <a:p>
            <a:r>
              <a:rPr lang="de-DE" sz="2000" b="1" dirty="0">
                <a:solidFill>
                  <a:srgbClr val="FF0000"/>
                </a:solidFill>
              </a:rPr>
              <a:t>Keine </a:t>
            </a:r>
            <a:r>
              <a:rPr lang="de-DE" sz="2000" b="1" dirty="0" smtClean="0">
                <a:solidFill>
                  <a:srgbClr val="FF0000"/>
                </a:solidFill>
              </a:rPr>
              <a:t>Markierungen durch Zeichen, Gegenstände, Personen </a:t>
            </a:r>
            <a:r>
              <a:rPr lang="de-DE" sz="2000" b="1" dirty="0" err="1" smtClean="0">
                <a:solidFill>
                  <a:srgbClr val="FF0000"/>
                </a:solidFill>
              </a:rPr>
              <a:t>udgl</a:t>
            </a:r>
            <a:r>
              <a:rPr lang="de-DE" sz="2000" b="1" dirty="0" smtClean="0">
                <a:solidFill>
                  <a:srgbClr val="FF0000"/>
                </a:solidFill>
              </a:rPr>
              <a:t>. </a:t>
            </a:r>
            <a:r>
              <a:rPr lang="de-DE" sz="2000" b="1" dirty="0">
                <a:solidFill>
                  <a:srgbClr val="FF0000"/>
                </a:solidFill>
              </a:rPr>
              <a:t>(Ausgenommen Fahrbahnrand und Fahrzeuge)</a:t>
            </a:r>
          </a:p>
          <a:p>
            <a:endParaRPr lang="de-DE" sz="2000" b="1" dirty="0"/>
          </a:p>
          <a:p>
            <a:r>
              <a:rPr lang="de-DE" sz="2000" b="1" dirty="0"/>
              <a:t>Fahrzeuge in einem ordentlichen Zustand (wird bewertet)</a:t>
            </a:r>
          </a:p>
          <a:p>
            <a:endParaRPr lang="de-DE" sz="2000" b="1" dirty="0"/>
          </a:p>
          <a:p>
            <a:r>
              <a:rPr lang="de-DE" sz="2000" b="1" dirty="0"/>
              <a:t>Alle Geräte gehaltert und vorhanden (wird bewertet</a:t>
            </a:r>
            <a:r>
              <a:rPr lang="de-DE" sz="2000" b="1" dirty="0" smtClean="0"/>
              <a:t>)</a:t>
            </a:r>
            <a:endParaRPr lang="de-DE" sz="20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4925" y="928688"/>
            <a:ext cx="91789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9</a:t>
            </a:r>
            <a:r>
              <a:rPr lang="de-AT" sz="2400" b="1"/>
              <a:t>: Leistungsprüfung vor der Zeitmessung</a:t>
            </a:r>
          </a:p>
        </p:txBody>
      </p:sp>
      <p:sp>
        <p:nvSpPr>
          <p:cNvPr id="21508" name="Rechteck 3"/>
          <p:cNvSpPr>
            <a:spLocks noChangeArrowheads="1"/>
          </p:cNvSpPr>
          <p:nvPr/>
        </p:nvSpPr>
        <p:spPr bwMode="auto">
          <a:xfrm>
            <a:off x="142875" y="1636713"/>
            <a:ext cx="9144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Antreten (Stufe II und III: </a:t>
            </a:r>
            <a:r>
              <a:rPr lang="de-DE" sz="2000" b="1"/>
              <a:t>Linie zu einem Glied)</a:t>
            </a:r>
            <a:endParaRPr lang="de-DE" sz="2000"/>
          </a:p>
          <a:p>
            <a:r>
              <a:rPr lang="de-DE" sz="2000" b="1"/>
              <a:t>Meldung</a:t>
            </a:r>
          </a:p>
          <a:p>
            <a:r>
              <a:rPr lang="de-DE" sz="2000" b="1"/>
              <a:t>Kontrolle der persöhnlichen Daten</a:t>
            </a:r>
          </a:p>
          <a:p>
            <a:r>
              <a:rPr lang="de-DE" sz="2000" b="1"/>
              <a:t>Kontrolle der Fahrzeuge</a:t>
            </a:r>
          </a:p>
          <a:p>
            <a:endParaRPr lang="de-DE" sz="2000" b="1"/>
          </a:p>
          <a:p>
            <a:r>
              <a:rPr lang="de-DE" sz="2000" b="1"/>
              <a:t>Stufe II u. III: Auslosung der Funktionen, Beantwortung der Fragen Grkdt</a:t>
            </a:r>
          </a:p>
          <a:p>
            <a:endParaRPr lang="de-DE" sz="2000" b="1"/>
          </a:p>
          <a:p>
            <a:r>
              <a:rPr lang="de-DE" sz="2000" b="1"/>
              <a:t>Gerätekunde</a:t>
            </a:r>
          </a:p>
          <a:p>
            <a:r>
              <a:rPr lang="de-DE" sz="2000" b="1"/>
              <a:t>Stufe III: Zusatzfrage</a:t>
            </a:r>
          </a:p>
          <a:p>
            <a:endParaRPr lang="de-DE" sz="2000" b="1"/>
          </a:p>
          <a:p>
            <a:r>
              <a:rPr lang="de-DE" sz="2000" b="1"/>
              <a:t>Karten vom Bewerterteam</a:t>
            </a:r>
          </a:p>
          <a:p>
            <a:r>
              <a:rPr lang="de-DE" i="1"/>
              <a:t>Der Hauptbewerter benützt zur Auswahl der Ausrüstungsgegenstände (Kärtchen) den jew. Beladeplan der Richtlinie des ÖBFV, und den Beladeplan nach den Richtlinien des jeweiligen Landes- Feuerwehrverbandes. Es werden alle Geräte der Fahrzeuge abgefragt!  </a:t>
            </a:r>
            <a:r>
              <a:rPr lang="de-DE" i="1">
                <a:solidFill>
                  <a:srgbClr val="FF0000"/>
                </a:solidFill>
              </a:rPr>
              <a:t>Die Kärtchen der jeweiligen Feuerwehr werden nicht verwendet!</a:t>
            </a:r>
            <a:endParaRPr lang="de-DE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57298"/>
            <a:ext cx="952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22532" name="Rechteck 3"/>
          <p:cNvSpPr>
            <a:spLocks noChangeArrowheads="1"/>
          </p:cNvSpPr>
          <p:nvPr/>
        </p:nvSpPr>
        <p:spPr bwMode="auto">
          <a:xfrm>
            <a:off x="142875" y="2118976"/>
            <a:ext cx="900112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/>
              <a:t>Der Gruppenkommandant gibt den Befehl zur Bereitstellung: </a:t>
            </a:r>
            <a:endParaRPr lang="de-DE" sz="2000" dirty="0" smtClean="0"/>
          </a:p>
          <a:p>
            <a:r>
              <a:rPr lang="de-DE" sz="2000" b="1" i="1" dirty="0" smtClean="0">
                <a:solidFill>
                  <a:schemeClr val="bg1">
                    <a:lumMod val="75000"/>
                  </a:schemeClr>
                </a:solidFill>
              </a:rPr>
              <a:t>LAGE:                   </a:t>
            </a:r>
            <a:r>
              <a:rPr lang="de-DE" sz="2000" b="1" dirty="0" smtClean="0">
                <a:solidFill>
                  <a:srgbClr val="0070C0"/>
                </a:solidFill>
              </a:rPr>
              <a:t>„Verkehrsunfall, eine eingeklemmte Person im PKW“</a:t>
            </a:r>
          </a:p>
          <a:p>
            <a:r>
              <a:rPr lang="de-DE" sz="2000" b="1" i="1" dirty="0" smtClean="0">
                <a:solidFill>
                  <a:schemeClr val="bg1">
                    <a:lumMod val="75000"/>
                  </a:schemeClr>
                </a:solidFill>
              </a:rPr>
              <a:t>ENTSCHLUSS:     </a:t>
            </a:r>
            <a:r>
              <a:rPr lang="de-DE" sz="2000" b="1" dirty="0" smtClean="0">
                <a:solidFill>
                  <a:srgbClr val="0070C0"/>
                </a:solidFill>
              </a:rPr>
              <a:t>„Menschenrettung, Brandschutz“</a:t>
            </a:r>
          </a:p>
          <a:p>
            <a:r>
              <a:rPr lang="de-DE" sz="2000" b="1" i="1" dirty="0" smtClean="0">
                <a:solidFill>
                  <a:schemeClr val="bg1">
                    <a:lumMod val="75000"/>
                  </a:schemeClr>
                </a:solidFill>
              </a:rPr>
              <a:t>DURCHFÜHRUNG: </a:t>
            </a:r>
          </a:p>
          <a:p>
            <a:r>
              <a:rPr lang="de-DE" sz="2000" b="1" u="sng" dirty="0" smtClean="0">
                <a:solidFill>
                  <a:srgbClr val="0070C0"/>
                </a:solidFill>
              </a:rPr>
              <a:t>Rettungstrupp: </a:t>
            </a:r>
            <a:r>
              <a:rPr lang="de-DE" sz="2000" b="1" dirty="0" smtClean="0">
                <a:solidFill>
                  <a:srgbClr val="0070C0"/>
                </a:solidFill>
              </a:rPr>
              <a:t>PKW sichern und stabilisieren, Hydraulisches Rettungsgerät vorbereiten </a:t>
            </a:r>
          </a:p>
          <a:p>
            <a:endParaRPr lang="de-DE" sz="800" b="1" dirty="0" smtClean="0">
              <a:solidFill>
                <a:srgbClr val="0070C0"/>
              </a:solidFill>
            </a:endParaRPr>
          </a:p>
          <a:p>
            <a:r>
              <a:rPr lang="de-DE" sz="2000" b="1" u="sng" dirty="0" smtClean="0">
                <a:solidFill>
                  <a:srgbClr val="0070C0"/>
                </a:solidFill>
              </a:rPr>
              <a:t>Sicherungstrupp</a:t>
            </a:r>
            <a:r>
              <a:rPr lang="de-DE" sz="2000" b="1" dirty="0" smtClean="0">
                <a:solidFill>
                  <a:srgbClr val="0070C0"/>
                </a:solidFill>
              </a:rPr>
              <a:t>: Einsatzstelle absichern nach hinten, Brandschutz mit HD-Rohr aufbauen </a:t>
            </a:r>
          </a:p>
          <a:p>
            <a:endParaRPr lang="de-DE" sz="800" b="1" dirty="0" smtClean="0">
              <a:solidFill>
                <a:srgbClr val="0070C0"/>
              </a:solidFill>
            </a:endParaRPr>
          </a:p>
          <a:p>
            <a:r>
              <a:rPr lang="de-DE" sz="2000" b="1" u="sng" dirty="0" smtClean="0">
                <a:solidFill>
                  <a:srgbClr val="0070C0"/>
                </a:solidFill>
              </a:rPr>
              <a:t>Gerätetrupp</a:t>
            </a:r>
            <a:r>
              <a:rPr lang="de-DE" sz="2000" b="1" dirty="0" smtClean="0">
                <a:solidFill>
                  <a:srgbClr val="0070C0"/>
                </a:solidFill>
              </a:rPr>
              <a:t>: Beleuchtung und, Bereitstellungsplatz aufbauen, Brandschutz mit …-Feuerlöscher sicherstellen </a:t>
            </a:r>
          </a:p>
          <a:p>
            <a:endParaRPr lang="de-DE" sz="800" b="1" dirty="0" smtClean="0">
              <a:solidFill>
                <a:srgbClr val="0070C0"/>
              </a:solidFill>
            </a:endParaRPr>
          </a:p>
          <a:p>
            <a:r>
              <a:rPr lang="de-DE" sz="2000" b="1" u="sng" dirty="0" smtClean="0">
                <a:solidFill>
                  <a:srgbClr val="0070C0"/>
                </a:solidFill>
              </a:rPr>
              <a:t>Melder</a:t>
            </a:r>
            <a:r>
              <a:rPr lang="de-DE" sz="2000" b="1" dirty="0" smtClean="0">
                <a:solidFill>
                  <a:srgbClr val="0070C0"/>
                </a:solidFill>
              </a:rPr>
              <a:t>: Erste Hilfe und Personenbetreuung </a:t>
            </a:r>
          </a:p>
          <a:p>
            <a:r>
              <a:rPr lang="de-DE" sz="2000" b="1" u="sng" dirty="0" smtClean="0">
                <a:solidFill>
                  <a:srgbClr val="0070C0"/>
                </a:solidFill>
              </a:rPr>
              <a:t>Maschinist 2</a:t>
            </a:r>
            <a:r>
              <a:rPr lang="de-DE" sz="2000" b="1" dirty="0" smtClean="0">
                <a:solidFill>
                  <a:srgbClr val="0070C0"/>
                </a:solidFill>
              </a:rPr>
              <a:t>: Absichern der Einsatzstelle nach vorne, Feuerlöscher bereitstellen</a:t>
            </a:r>
          </a:p>
          <a:p>
            <a:r>
              <a:rPr lang="de-DE" sz="2000" b="1" dirty="0" smtClean="0">
                <a:solidFill>
                  <a:srgbClr val="0070C0"/>
                </a:solidFill>
              </a:rPr>
              <a:t>                                     „Noch Fragen? -- Durchführen!“ 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285875" y="1571611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dirty="0"/>
              <a:t>Gruppenkommandant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01763"/>
            <a:ext cx="10715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23557" name="Rechteck 3"/>
          <p:cNvSpPr>
            <a:spLocks noChangeArrowheads="1"/>
          </p:cNvSpPr>
          <p:nvPr/>
        </p:nvSpPr>
        <p:spPr bwMode="auto">
          <a:xfrm>
            <a:off x="142875" y="2462213"/>
            <a:ext cx="87868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Der MA 1 startet den Fahrzeugmotor </a:t>
            </a:r>
            <a:r>
              <a:rPr lang="de-DE" sz="2000" dirty="0">
                <a:solidFill>
                  <a:srgbClr val="111111"/>
                </a:solidFill>
              </a:rPr>
              <a:t>bei </a:t>
            </a:r>
            <a:r>
              <a:rPr lang="de-DE" sz="2000" b="1" dirty="0">
                <a:solidFill>
                  <a:srgbClr val="111111"/>
                </a:solidFill>
              </a:rPr>
              <a:t>geschlossener Fahrertüre</a:t>
            </a:r>
            <a:r>
              <a:rPr lang="de-DE" sz="2000" dirty="0">
                <a:solidFill>
                  <a:srgbClr val="111111"/>
                </a:solidFill>
              </a:rPr>
              <a:t>, schaltet die Warnblinkanlage, das Blaulicht, das Abblendlicht und wenn vorhanden die </a:t>
            </a:r>
            <a:r>
              <a:rPr lang="de-DE" sz="2000" b="1" dirty="0" err="1">
                <a:solidFill>
                  <a:srgbClr val="111111"/>
                </a:solidFill>
              </a:rPr>
              <a:t>Umfeldbeleuchtung</a:t>
            </a:r>
            <a:r>
              <a:rPr lang="de-DE" sz="2000" b="1" dirty="0">
                <a:solidFill>
                  <a:srgbClr val="111111"/>
                </a:solidFill>
              </a:rPr>
              <a:t> und Verkehrsleiteinrichtung (mit Laufrichtung links)</a:t>
            </a:r>
            <a:r>
              <a:rPr lang="de-DE" sz="2000" dirty="0">
                <a:solidFill>
                  <a:srgbClr val="111111"/>
                </a:solidFill>
              </a:rPr>
              <a:t> des ersten Einsatzfahrzeuges ein. Er entnimmt zwei/eine </a:t>
            </a:r>
            <a:r>
              <a:rPr lang="de-DE" sz="2000" b="1" dirty="0">
                <a:solidFill>
                  <a:srgbClr val="111111"/>
                </a:solidFill>
              </a:rPr>
              <a:t>Kabeltrommel/n</a:t>
            </a:r>
            <a:r>
              <a:rPr lang="de-DE" sz="2000" dirty="0">
                <a:solidFill>
                  <a:srgbClr val="111111"/>
                </a:solidFill>
              </a:rPr>
              <a:t> und stellt diese beim tragbaren Stromerzeuger ab. Daraufhin wird der </a:t>
            </a:r>
            <a:r>
              <a:rPr lang="de-DE" sz="2000" b="1" dirty="0">
                <a:solidFill>
                  <a:srgbClr val="111111"/>
                </a:solidFill>
              </a:rPr>
              <a:t>Stromerzeuger ausgeschwenkt </a:t>
            </a:r>
            <a:r>
              <a:rPr lang="de-DE" sz="2000" dirty="0"/>
              <a:t>und in Betrieb genommen. Anschließend schließt er die Kabeltrommeln am Stromerzeuger an bedient und überwacht die Feuerlöschpumpe und den tragbaren Stromerzeuger. Er bestätigt den Befehl „Wasser marsch!“</a:t>
            </a:r>
            <a:endParaRPr lang="de-DE" sz="2000" b="1" dirty="0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Maschinist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01763"/>
            <a:ext cx="10715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Maschinist 1</a:t>
            </a:r>
          </a:p>
        </p:txBody>
      </p:sp>
      <p:pic>
        <p:nvPicPr>
          <p:cNvPr id="24582" name="Picture 2" descr="D:\THL Neu OÖ 2016\Bilder HAW Prüfung\20150911_1252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5" y="307181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500063" y="2386013"/>
            <a:ext cx="321468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mit Pfeil 9"/>
          <p:cNvCxnSpPr/>
          <p:nvPr/>
        </p:nvCxnSpPr>
        <p:spPr>
          <a:xfrm rot="16200000" flipH="1">
            <a:off x="4714876" y="3000375"/>
            <a:ext cx="1357312" cy="642937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313" y="1462051"/>
            <a:ext cx="87868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Gesamte Richtlinie Anpassung der Befehle an FSH 122 „Entwicklungsbefehl“ durch „Befehl an die Gruppe“ ersetzt „Angriffsbefehl“ durch „Befehl an den Rettungstrupp“ ersetzt </a:t>
            </a:r>
          </a:p>
          <a:p>
            <a:endParaRPr lang="de-DE" sz="2000" b="1" dirty="0" smtClean="0">
              <a:solidFill>
                <a:srgbClr val="0070C0"/>
              </a:solidFill>
            </a:endParaRPr>
          </a:p>
          <a:p>
            <a:r>
              <a:rPr lang="de-DE" sz="2000" b="1" dirty="0" smtClean="0">
                <a:solidFill>
                  <a:srgbClr val="0070C0"/>
                </a:solidFill>
              </a:rPr>
              <a:t>Seite 11: Wortlaut für „Befehl an die Gruppe“ an FSH 122 angepasst</a:t>
            </a:r>
          </a:p>
          <a:p>
            <a:r>
              <a:rPr lang="de-DE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de-DE" sz="2000" b="1" dirty="0" smtClean="0">
                <a:solidFill>
                  <a:srgbClr val="0070C0"/>
                </a:solidFill>
              </a:rPr>
              <a:t>Seite 13: Wortlaut für „Befehl an den RTR“ an FSH 122 angepasst</a:t>
            </a:r>
          </a:p>
          <a:p>
            <a:endParaRPr lang="de-DE" sz="2000" b="1" dirty="0" smtClean="0">
              <a:solidFill>
                <a:srgbClr val="0070C0"/>
              </a:solidFill>
            </a:endParaRPr>
          </a:p>
          <a:p>
            <a:r>
              <a:rPr lang="de-DE" sz="2000" b="1" dirty="0" smtClean="0">
                <a:solidFill>
                  <a:srgbClr val="0070C0"/>
                </a:solidFill>
              </a:rPr>
              <a:t>Seite 15: Sollzeit Fenster geändert auf 120 bis 160 Sekunden </a:t>
            </a:r>
          </a:p>
          <a:p>
            <a:endParaRPr lang="de-DE" sz="2000" b="1" dirty="0" smtClean="0">
              <a:solidFill>
                <a:srgbClr val="0070C0"/>
              </a:solidFill>
            </a:endParaRPr>
          </a:p>
          <a:p>
            <a:r>
              <a:rPr lang="de-DE" sz="2000" b="1" dirty="0" smtClean="0">
                <a:solidFill>
                  <a:srgbClr val="0070C0"/>
                </a:solidFill>
              </a:rPr>
              <a:t>Seite 21: Formulierung verständlicher gemacht Unterlassung der Wiederholung des Befehles vom GRKDT an den RTR 2 durch R-TRF, keine Wiederholung der Befehle (wo gefordert) oder keine Bestätigung des Befehls mit Handzeichen, oder falsche Ausführung </a:t>
            </a:r>
          </a:p>
          <a:p>
            <a:endParaRPr lang="de-DE" sz="2000" b="1" dirty="0" smtClean="0">
              <a:solidFill>
                <a:srgbClr val="0070C0"/>
              </a:solidFill>
            </a:endParaRPr>
          </a:p>
          <a:p>
            <a:r>
              <a:rPr lang="de-DE" sz="2000" b="1" dirty="0" smtClean="0">
                <a:solidFill>
                  <a:srgbClr val="0070C0"/>
                </a:solidFill>
              </a:rPr>
              <a:t>Seite 22: Fehler „Falsche Endaufstellung der Mannschaft 5“ neu aufgenommen </a:t>
            </a:r>
            <a:endParaRPr lang="de-AT" sz="2000" b="1" i="1" dirty="0">
              <a:solidFill>
                <a:srgbClr val="0070C0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1406" y="920736"/>
            <a:ext cx="689294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AT" sz="3200" b="1" dirty="0" smtClean="0">
                <a:solidFill>
                  <a:srgbClr val="CC3300"/>
                </a:solidFill>
              </a:rPr>
              <a:t>Richtlinie: Aktualisierung ab 2019</a:t>
            </a:r>
            <a:endParaRPr lang="de-AT" sz="32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4302125"/>
            <a:ext cx="5929312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0"/>
            <a:ext cx="10953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25606" name="Rechteck 3"/>
          <p:cNvSpPr>
            <a:spLocks noChangeArrowheads="1"/>
          </p:cNvSpPr>
          <p:nvPr/>
        </p:nvSpPr>
        <p:spPr bwMode="auto">
          <a:xfrm>
            <a:off x="142875" y="2462213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Der Melder rüstet sich mit einsatzbereitem Funkgerät (eingeschaltet, entsprechender Kanal), </a:t>
            </a:r>
            <a:r>
              <a:rPr lang="de-DE" sz="2000" dirty="0" err="1"/>
              <a:t>Meldertasche</a:t>
            </a:r>
            <a:r>
              <a:rPr lang="de-DE" sz="2000" dirty="0"/>
              <a:t> </a:t>
            </a:r>
            <a:r>
              <a:rPr lang="de-DE" sz="2000" b="1" dirty="0">
                <a:solidFill>
                  <a:srgbClr val="111111"/>
                </a:solidFill>
              </a:rPr>
              <a:t>samt Inhalt (mind. Block und ein Schreiber) </a:t>
            </a:r>
            <a:r>
              <a:rPr lang="de-DE" sz="2000" dirty="0">
                <a:solidFill>
                  <a:srgbClr val="111111"/>
                </a:solidFill>
              </a:rPr>
              <a:t>und Erste-Hilfe-Ausrüstung aus </a:t>
            </a:r>
            <a:r>
              <a:rPr lang="de-DE" sz="2000" dirty="0"/>
              <a:t>und begibt sich mit dem Gruppenkommandanten zum Unfallfahrzeug.</a:t>
            </a:r>
            <a:endParaRPr lang="de-DE" sz="2000" b="1" dirty="0"/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Melder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26629" name="Rechteck 3"/>
          <p:cNvSpPr>
            <a:spLocks noChangeArrowheads="1"/>
          </p:cNvSpPr>
          <p:nvPr/>
        </p:nvSpPr>
        <p:spPr bwMode="auto">
          <a:xfrm>
            <a:off x="142875" y="2286000"/>
            <a:ext cx="87868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Der R-TR muss das Unfall-Fahrzeug gegen Wegrollen nach vorne und hinten sichern (mittels Keilen oder </a:t>
            </a:r>
            <a:r>
              <a:rPr lang="de-DE" sz="2000" dirty="0">
                <a:solidFill>
                  <a:srgbClr val="111111"/>
                </a:solidFill>
              </a:rPr>
              <a:t>Unterleghölzern </a:t>
            </a:r>
            <a:r>
              <a:rPr lang="de-DE" sz="2000" b="1" dirty="0">
                <a:solidFill>
                  <a:srgbClr val="111111"/>
                </a:solidFill>
              </a:rPr>
              <a:t>an der nichtgelenkten Achse</a:t>
            </a:r>
            <a:r>
              <a:rPr lang="de-DE" sz="2000" dirty="0">
                <a:solidFill>
                  <a:srgbClr val="111111"/>
                </a:solidFill>
              </a:rPr>
              <a:t>). </a:t>
            </a:r>
            <a:r>
              <a:rPr lang="de-DE" sz="2000" dirty="0" err="1">
                <a:solidFill>
                  <a:srgbClr val="111111"/>
                </a:solidFill>
              </a:rPr>
              <a:t>Weiters</a:t>
            </a:r>
            <a:r>
              <a:rPr lang="de-DE" sz="2000" dirty="0">
                <a:solidFill>
                  <a:srgbClr val="111111"/>
                </a:solidFill>
              </a:rPr>
              <a:t> ist das Fahrzeug </a:t>
            </a:r>
            <a:r>
              <a:rPr lang="de-DE" sz="2000" b="1" dirty="0">
                <a:solidFill>
                  <a:srgbClr val="111111"/>
                </a:solidFill>
              </a:rPr>
              <a:t>unter der A-Säule und im Bereich der B-Säule beidseitig zu unterbauen (Holzklötze oder Stufenkeile oder Unterbauschiebeblöcke oder …). Überzähliges Unterbaumaterial wird auf der Bereitstellungsplane abgelegt</a:t>
            </a:r>
            <a:r>
              <a:rPr lang="de-DE" sz="2000" dirty="0">
                <a:solidFill>
                  <a:srgbClr val="111111"/>
                </a:solidFill>
              </a:rPr>
              <a:t>. Vom R-TR wird das Hydraulikaggregat samt Spreizer und Schere entnommen und zur Einsatzstelle (ca. 5m vor dem Einsatzfahrzeug) gebracht und </a:t>
            </a:r>
            <a:r>
              <a:rPr lang="de-DE" sz="2000" b="1" dirty="0">
                <a:solidFill>
                  <a:srgbClr val="111111"/>
                </a:solidFill>
              </a:rPr>
              <a:t>auf der </a:t>
            </a:r>
            <a:r>
              <a:rPr lang="de-DE" sz="2000" dirty="0">
                <a:solidFill>
                  <a:srgbClr val="111111"/>
                </a:solidFill>
              </a:rPr>
              <a:t>vom G-TR bereitgelegten </a:t>
            </a:r>
            <a:r>
              <a:rPr lang="de-DE" sz="2000" b="1" dirty="0">
                <a:solidFill>
                  <a:srgbClr val="111111"/>
                </a:solidFill>
              </a:rPr>
              <a:t>Bereitstellungsplane (oder am Rand dieser) </a:t>
            </a:r>
            <a:r>
              <a:rPr lang="de-DE" sz="2000" dirty="0"/>
              <a:t>abgestellt. </a:t>
            </a:r>
            <a:endParaRPr lang="de-DE" sz="2000" b="1" dirty="0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Rettungstrupp (1 + 2)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3929063" y="3495675"/>
            <a:ext cx="49815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357313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Rettungstrupp (1 + 2)</a:t>
            </a: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2571750"/>
            <a:ext cx="47148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63663"/>
            <a:ext cx="11430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28677" name="Rechteck 3"/>
          <p:cNvSpPr>
            <a:spLocks noChangeArrowheads="1"/>
          </p:cNvSpPr>
          <p:nvPr/>
        </p:nvSpPr>
        <p:spPr bwMode="auto">
          <a:xfrm>
            <a:off x="142875" y="2386013"/>
            <a:ext cx="87868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Die Sicherung erfolgt gegenüber dem nachfolgenden Verkehr. Hierzu werden vom Sicherungstrupp </a:t>
            </a:r>
            <a:r>
              <a:rPr lang="de-DE" sz="2000" b="1" dirty="0"/>
              <a:t>2 Warnzeichen </a:t>
            </a:r>
            <a:r>
              <a:rPr lang="de-DE" sz="2000" dirty="0"/>
              <a:t>mit der Beschriftung „FEUERWEHR“ oder „UNFALL“ nach hinten gebracht und gemeinsam mit einer </a:t>
            </a:r>
            <a:r>
              <a:rPr lang="de-DE" sz="2000" b="1" dirty="0"/>
              <a:t>Warnblinkleuchte</a:t>
            </a:r>
            <a:r>
              <a:rPr lang="de-DE" sz="2000" dirty="0"/>
              <a:t> mindestens 30 m hinter dem hinteren Einsatzfahrzeug aufgestellt. Durch </a:t>
            </a:r>
            <a:r>
              <a:rPr lang="de-DE" sz="2000" b="1" dirty="0"/>
              <a:t>fünf Verkehrsleitkegel </a:t>
            </a:r>
            <a:r>
              <a:rPr lang="de-DE" sz="2000" dirty="0"/>
              <a:t>und einer zweiten </a:t>
            </a:r>
            <a:r>
              <a:rPr lang="de-DE" sz="2000" b="1" dirty="0"/>
              <a:t>Warnblinkleuchte</a:t>
            </a:r>
            <a:r>
              <a:rPr lang="de-DE" sz="2000" dirty="0"/>
              <a:t> wird der Verkehr an der Einsatzstelle vorbeigeleitet.</a:t>
            </a:r>
          </a:p>
          <a:p>
            <a:r>
              <a:rPr lang="de-DE" sz="2000" dirty="0"/>
              <a:t>Nun wird/werden die </a:t>
            </a:r>
            <a:r>
              <a:rPr lang="de-DE" sz="2000" b="1" dirty="0"/>
              <a:t>Kabeltrommel/n</a:t>
            </a:r>
            <a:r>
              <a:rPr lang="de-DE" sz="2000" dirty="0"/>
              <a:t> vom Stromerzeuger zur Hydraulik-Pumpe und zur Beleuchtung </a:t>
            </a:r>
            <a:r>
              <a:rPr lang="de-DE" sz="2000" b="1" dirty="0"/>
              <a:t>ausgezogen</a:t>
            </a:r>
            <a:r>
              <a:rPr lang="de-DE" sz="2000" dirty="0"/>
              <a:t> und abgelegt. Die Kabel der Kabeltrommel/n müssen ganz abgerollt werden und </a:t>
            </a:r>
            <a:r>
              <a:rPr lang="de-DE" sz="2000" dirty="0">
                <a:solidFill>
                  <a:srgbClr val="111111"/>
                </a:solidFill>
              </a:rPr>
              <a:t>die </a:t>
            </a:r>
            <a:r>
              <a:rPr lang="de-DE" sz="2000" b="1" dirty="0">
                <a:solidFill>
                  <a:srgbClr val="111111"/>
                </a:solidFill>
              </a:rPr>
              <a:t>Kabeltrommel/n werden stehend (nicht liegend) hingestellt</a:t>
            </a:r>
            <a:r>
              <a:rPr lang="de-DE" sz="2000" dirty="0">
                <a:solidFill>
                  <a:srgbClr val="111111"/>
                </a:solidFill>
              </a:rPr>
              <a:t>. Anschließend </a:t>
            </a:r>
            <a:r>
              <a:rPr lang="de-DE" sz="2000" dirty="0"/>
              <a:t>wird unter Verwendung eines betriebsbereiten HD-Rohres der Brandschutz an der Einsatzstelle aufgebaut und der Befehl „HD-Rohr, Wasser - marsch!“ gegeben. </a:t>
            </a:r>
            <a:endParaRPr lang="de-DE" sz="2000" b="1" dirty="0"/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Sicherungstrupp (3 + 4)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63663"/>
            <a:ext cx="11430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Sicherungstrupp (3 + 4)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92075" y="4143375"/>
            <a:ext cx="38369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2200275"/>
            <a:ext cx="48482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2143125"/>
            <a:ext cx="27146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01763"/>
            <a:ext cx="10715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30725" name="Rechteck 3"/>
          <p:cNvSpPr>
            <a:spLocks noChangeArrowheads="1"/>
          </p:cNvSpPr>
          <p:nvPr/>
        </p:nvSpPr>
        <p:spPr bwMode="auto">
          <a:xfrm>
            <a:off x="142875" y="2143125"/>
            <a:ext cx="87868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Der MA 2 startet den </a:t>
            </a:r>
            <a:r>
              <a:rPr lang="de-DE" sz="2000" dirty="0">
                <a:solidFill>
                  <a:srgbClr val="111111"/>
                </a:solidFill>
              </a:rPr>
              <a:t>Fahrzeugmotor bei </a:t>
            </a:r>
            <a:r>
              <a:rPr lang="de-DE" sz="2000" b="1" dirty="0">
                <a:solidFill>
                  <a:srgbClr val="111111"/>
                </a:solidFill>
              </a:rPr>
              <a:t>geschlossener Fahrertüre</a:t>
            </a:r>
            <a:r>
              <a:rPr lang="de-DE" sz="2000" dirty="0">
                <a:solidFill>
                  <a:srgbClr val="111111"/>
                </a:solidFill>
              </a:rPr>
              <a:t>, schaltet die Warnblinkanlage, das Blaulicht, das Abblendlicht und wenn vorhanden die </a:t>
            </a:r>
            <a:r>
              <a:rPr lang="de-DE" sz="2000" b="1" dirty="0" err="1">
                <a:solidFill>
                  <a:srgbClr val="111111"/>
                </a:solidFill>
              </a:rPr>
              <a:t>Umfeldbeleuchtung</a:t>
            </a:r>
            <a:r>
              <a:rPr lang="de-DE" sz="2000" b="1" dirty="0">
                <a:solidFill>
                  <a:srgbClr val="111111"/>
                </a:solidFill>
              </a:rPr>
              <a:t> und die Verkehrsleiteinrichtung (mit Laufrichtung links) </a:t>
            </a:r>
            <a:r>
              <a:rPr lang="de-DE" sz="2000" dirty="0">
                <a:solidFill>
                  <a:srgbClr val="111111"/>
                </a:solidFill>
              </a:rPr>
              <a:t>des zweiten Einsatzfahrzeuges ein. Nun entnimmt er ein Warnzeichen mit der Beschriftung „FEUERWEHR“ oder „UNFALL“ zur Warnung des Gegenverkehrs und stellt es mindestens 30 m vor dem Einsatzfahrzeug auf der gegenüberliegenden Straßenseite ab. Danach entnimmt er den tragbaren Feuerlöscher und </a:t>
            </a:r>
            <a:r>
              <a:rPr lang="de-DE" sz="2000" b="1" dirty="0">
                <a:solidFill>
                  <a:srgbClr val="111111"/>
                </a:solidFill>
              </a:rPr>
              <a:t>stellt diesen an der Einsatzstelle (Bereitstellungsplane) ab</a:t>
            </a:r>
            <a:r>
              <a:rPr lang="de-DE" sz="2000" dirty="0">
                <a:solidFill>
                  <a:srgbClr val="111111"/>
                </a:solidFill>
              </a:rPr>
              <a:t>. In der Folge steckt </a:t>
            </a:r>
            <a:r>
              <a:rPr lang="de-DE" sz="2000" dirty="0"/>
              <a:t>der MA 2 die Hydraulik-Pumpe ein und übernimmt die Bedienung.</a:t>
            </a:r>
            <a:endParaRPr lang="de-DE" sz="2000" b="1" dirty="0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Maschinist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01763"/>
            <a:ext cx="10715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Maschinist 2</a:t>
            </a: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1714500" y="2230438"/>
            <a:ext cx="592931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90638"/>
            <a:ext cx="1200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31749" name="Rechteck 3"/>
          <p:cNvSpPr>
            <a:spLocks noChangeArrowheads="1"/>
          </p:cNvSpPr>
          <p:nvPr/>
        </p:nvSpPr>
        <p:spPr bwMode="auto">
          <a:xfrm>
            <a:off x="142875" y="2500313"/>
            <a:ext cx="87868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Der Gerätetrupp richtet den Bereitstellungsplatz der Geräte ein. Er entnimmt die </a:t>
            </a:r>
            <a:r>
              <a:rPr lang="de-DE" sz="2000" b="1" dirty="0">
                <a:solidFill>
                  <a:srgbClr val="111111"/>
                </a:solidFill>
              </a:rPr>
              <a:t>Bereitstellungsplane</a:t>
            </a:r>
            <a:r>
              <a:rPr lang="de-DE" sz="2000" dirty="0">
                <a:solidFill>
                  <a:srgbClr val="111111"/>
                </a:solidFill>
              </a:rPr>
              <a:t> (ca. 2m x 2m), eine </a:t>
            </a:r>
            <a:r>
              <a:rPr lang="de-DE" sz="2000" b="1" dirty="0">
                <a:solidFill>
                  <a:srgbClr val="111111"/>
                </a:solidFill>
              </a:rPr>
              <a:t>Werkzeugtrage</a:t>
            </a:r>
            <a:r>
              <a:rPr lang="de-DE" sz="2000" dirty="0"/>
              <a:t>, eine </a:t>
            </a:r>
            <a:r>
              <a:rPr lang="de-DE" sz="2000" b="1" dirty="0">
                <a:solidFill>
                  <a:srgbClr val="111111"/>
                </a:solidFill>
              </a:rPr>
              <a:t>Brechstange</a:t>
            </a:r>
            <a:r>
              <a:rPr lang="de-DE" sz="2000" dirty="0"/>
              <a:t> (oder </a:t>
            </a:r>
            <a:r>
              <a:rPr lang="de-DE" sz="2000" dirty="0" err="1">
                <a:solidFill>
                  <a:srgbClr val="00B050"/>
                </a:solidFill>
              </a:rPr>
              <a:t>Halligantool</a:t>
            </a:r>
            <a:r>
              <a:rPr lang="de-DE" sz="2000" dirty="0">
                <a:solidFill>
                  <a:srgbClr val="00B050"/>
                </a:solidFill>
              </a:rPr>
              <a:t>/TNT Tool/Brech &amp; Trennwerkzeug Force</a:t>
            </a:r>
            <a:r>
              <a:rPr lang="de-DE" sz="2000" dirty="0"/>
              <a:t>), eine </a:t>
            </a:r>
            <a:r>
              <a:rPr lang="de-DE" sz="2000" b="1" dirty="0" err="1">
                <a:solidFill>
                  <a:srgbClr val="111111"/>
                </a:solidFill>
              </a:rPr>
              <a:t>Glassäge</a:t>
            </a:r>
            <a:r>
              <a:rPr lang="de-DE" sz="2000" dirty="0">
                <a:solidFill>
                  <a:srgbClr val="111111"/>
                </a:solidFill>
              </a:rPr>
              <a:t>, einen </a:t>
            </a:r>
            <a:r>
              <a:rPr lang="de-DE" sz="2000" b="1" dirty="0">
                <a:solidFill>
                  <a:srgbClr val="111111"/>
                </a:solidFill>
              </a:rPr>
              <a:t>Federkörner</a:t>
            </a:r>
            <a:r>
              <a:rPr lang="de-DE" sz="2000" dirty="0">
                <a:solidFill>
                  <a:srgbClr val="111111"/>
                </a:solidFill>
              </a:rPr>
              <a:t> </a:t>
            </a:r>
            <a:r>
              <a:rPr lang="de-DE" sz="2000" dirty="0"/>
              <a:t>(oder </a:t>
            </a:r>
            <a:r>
              <a:rPr lang="de-DE" sz="2000" dirty="0">
                <a:solidFill>
                  <a:srgbClr val="00B050"/>
                </a:solidFill>
              </a:rPr>
              <a:t>Glasmanagementset</a:t>
            </a:r>
            <a:r>
              <a:rPr lang="de-DE" sz="2000" dirty="0"/>
              <a:t>), den </a:t>
            </a:r>
            <a:r>
              <a:rPr lang="de-DE" sz="2000" b="1" dirty="0">
                <a:solidFill>
                  <a:srgbClr val="111111"/>
                </a:solidFill>
              </a:rPr>
              <a:t>hydraulischen Rettungszylinder </a:t>
            </a:r>
            <a:r>
              <a:rPr lang="de-DE" sz="2000" dirty="0">
                <a:solidFill>
                  <a:srgbClr val="111111"/>
                </a:solidFill>
              </a:rPr>
              <a:t>und den </a:t>
            </a:r>
            <a:r>
              <a:rPr lang="de-DE" sz="2000" b="1" dirty="0" err="1">
                <a:solidFill>
                  <a:srgbClr val="111111"/>
                </a:solidFill>
              </a:rPr>
              <a:t>Schwelleraufsatz</a:t>
            </a:r>
            <a:r>
              <a:rPr lang="de-DE" sz="2000" dirty="0">
                <a:solidFill>
                  <a:srgbClr val="111111"/>
                </a:solidFill>
              </a:rPr>
              <a:t> und bringt diese nach vorne, legt die </a:t>
            </a:r>
            <a:r>
              <a:rPr lang="de-DE" sz="2000" b="1" dirty="0">
                <a:solidFill>
                  <a:srgbClr val="111111"/>
                </a:solidFill>
              </a:rPr>
              <a:t>Bereitstellungsplane ca. 5m vor dem ersten Einsatzfahrzeug ab und positioniert darauf diese Geräte</a:t>
            </a:r>
            <a:r>
              <a:rPr lang="de-DE" sz="2000" dirty="0">
                <a:solidFill>
                  <a:srgbClr val="111111"/>
                </a:solidFill>
              </a:rPr>
              <a:t>. </a:t>
            </a:r>
          </a:p>
          <a:p>
            <a:r>
              <a:rPr lang="de-DE" sz="2000" dirty="0">
                <a:solidFill>
                  <a:srgbClr val="00B050"/>
                </a:solidFill>
              </a:rPr>
              <a:t>Ist in keinem Fahrzeug ein hydraulischer Rettungszylinder und </a:t>
            </a:r>
            <a:r>
              <a:rPr lang="de-DE" sz="2000" dirty="0" err="1">
                <a:solidFill>
                  <a:srgbClr val="00B050"/>
                </a:solidFill>
              </a:rPr>
              <a:t>Schwelleraufsatz</a:t>
            </a:r>
            <a:r>
              <a:rPr lang="de-DE" sz="2000" dirty="0">
                <a:solidFill>
                  <a:srgbClr val="00B050"/>
                </a:solidFill>
              </a:rPr>
              <a:t> vorhanden, so wird die </a:t>
            </a:r>
            <a:r>
              <a:rPr lang="de-DE" sz="2000" b="1" dirty="0">
                <a:solidFill>
                  <a:srgbClr val="00B050"/>
                </a:solidFill>
              </a:rPr>
              <a:t>Zahnstangenwinde</a:t>
            </a:r>
            <a:r>
              <a:rPr lang="de-DE" sz="2000" dirty="0">
                <a:solidFill>
                  <a:srgbClr val="00B050"/>
                </a:solidFill>
              </a:rPr>
              <a:t> oder eine </a:t>
            </a:r>
            <a:r>
              <a:rPr lang="de-DE" sz="2000" b="1" dirty="0">
                <a:solidFill>
                  <a:srgbClr val="00B050"/>
                </a:solidFill>
              </a:rPr>
              <a:t>Krankentrage</a:t>
            </a:r>
            <a:r>
              <a:rPr lang="de-DE" sz="2000" dirty="0">
                <a:solidFill>
                  <a:srgbClr val="00B050"/>
                </a:solidFill>
              </a:rPr>
              <a:t> (DIN, Schaufeltrage, </a:t>
            </a:r>
            <a:r>
              <a:rPr lang="de-DE" sz="2000" dirty="0" err="1">
                <a:solidFill>
                  <a:srgbClr val="00B050"/>
                </a:solidFill>
              </a:rPr>
              <a:t>Spineboard</a:t>
            </a:r>
            <a:r>
              <a:rPr lang="de-DE" sz="2000" dirty="0">
                <a:solidFill>
                  <a:srgbClr val="00B050"/>
                </a:solidFill>
              </a:rPr>
              <a:t>) inkl. </a:t>
            </a:r>
            <a:r>
              <a:rPr lang="de-DE" sz="2000" dirty="0" err="1">
                <a:solidFill>
                  <a:srgbClr val="00B050"/>
                </a:solidFill>
              </a:rPr>
              <a:t>Begurtung</a:t>
            </a:r>
            <a:r>
              <a:rPr lang="de-DE" sz="2000" dirty="0">
                <a:solidFill>
                  <a:srgbClr val="00B050"/>
                </a:solidFill>
              </a:rPr>
              <a:t> oder ein </a:t>
            </a:r>
            <a:r>
              <a:rPr lang="de-DE" sz="2000" b="1" dirty="0">
                <a:solidFill>
                  <a:srgbClr val="00B050"/>
                </a:solidFill>
              </a:rPr>
              <a:t>Trenngerät</a:t>
            </a:r>
            <a:r>
              <a:rPr lang="de-DE" sz="2000" dirty="0">
                <a:solidFill>
                  <a:srgbClr val="00B050"/>
                </a:solidFill>
              </a:rPr>
              <a:t> (Trennschleifer od. Säbelsäge od. </a:t>
            </a:r>
            <a:r>
              <a:rPr lang="de-DE" sz="2000" dirty="0" err="1">
                <a:solidFill>
                  <a:srgbClr val="00B050"/>
                </a:solidFill>
              </a:rPr>
              <a:t>Twinnsaw</a:t>
            </a:r>
            <a:r>
              <a:rPr lang="de-DE" sz="2000" dirty="0">
                <a:solidFill>
                  <a:srgbClr val="00B050"/>
                </a:solidFill>
              </a:rPr>
              <a:t> od. Handkreissäge) vorgetragen und auf der Bereitstellungsplane abgelegt</a:t>
            </a:r>
            <a:r>
              <a:rPr lang="de-DE" sz="20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de-DE" sz="2000" b="1" dirty="0" smtClean="0">
                <a:solidFill>
                  <a:srgbClr val="FF0000"/>
                </a:solidFill>
              </a:rPr>
              <a:t>Eine Abweichung bei den Geräten muss dem Hauptbewerter vor der Abnahme bekannt gegeben werden!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Gerätetrupp (5 + 6)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90638"/>
            <a:ext cx="1200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31749" name="Rechteck 3"/>
          <p:cNvSpPr>
            <a:spLocks noChangeArrowheads="1"/>
          </p:cNvSpPr>
          <p:nvPr/>
        </p:nvSpPr>
        <p:spPr bwMode="auto">
          <a:xfrm>
            <a:off x="142875" y="2278063"/>
            <a:ext cx="87868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Danach übernimmt der Gerätetrupp die Ausleuchtung der Einsatzstelle. An der Einsatzstelle werden auf 2 Stativen (Beine ganz ausziehen) die </a:t>
            </a:r>
            <a:r>
              <a:rPr lang="de-DE" sz="2000" dirty="0" err="1"/>
              <a:t>Lichtfluter</a:t>
            </a:r>
            <a:r>
              <a:rPr lang="de-DE" sz="2000" dirty="0"/>
              <a:t> aufgestellt und dann eingesteckt. </a:t>
            </a:r>
            <a:r>
              <a:rPr lang="de-DE" sz="2000" b="1" dirty="0">
                <a:solidFill>
                  <a:srgbClr val="111111"/>
                </a:solidFill>
              </a:rPr>
              <a:t>Beide </a:t>
            </a:r>
            <a:r>
              <a:rPr lang="de-DE" sz="2000" b="1" dirty="0" err="1">
                <a:solidFill>
                  <a:srgbClr val="111111"/>
                </a:solidFill>
              </a:rPr>
              <a:t>Lichtfluter</a:t>
            </a:r>
            <a:r>
              <a:rPr lang="de-DE" sz="2000" b="1" dirty="0">
                <a:solidFill>
                  <a:srgbClr val="111111"/>
                </a:solidFill>
              </a:rPr>
              <a:t> müssen zum Unfallfahrzeug leuchten.</a:t>
            </a:r>
            <a:r>
              <a:rPr lang="de-DE" sz="2000" dirty="0">
                <a:solidFill>
                  <a:srgbClr val="111111"/>
                </a:solidFill>
              </a:rPr>
              <a:t> Der G-TRF meldet </a:t>
            </a:r>
            <a:r>
              <a:rPr lang="de-DE" sz="2000" b="1" dirty="0">
                <a:solidFill>
                  <a:srgbClr val="111111"/>
                </a:solidFill>
              </a:rPr>
              <a:t>„</a:t>
            </a:r>
            <a:r>
              <a:rPr lang="de-DE" sz="2000" b="1" dirty="0"/>
              <a:t>Beleuchtung aufgebaut!“.</a:t>
            </a:r>
          </a:p>
          <a:p>
            <a:pPr>
              <a:lnSpc>
                <a:spcPct val="150000"/>
              </a:lnSpc>
            </a:pPr>
            <a:r>
              <a:rPr lang="de-DE" sz="2000" b="1" dirty="0"/>
              <a:t> </a:t>
            </a:r>
            <a:r>
              <a:rPr lang="de-DE" sz="2000" dirty="0"/>
              <a:t>Während des Einsatzes stellt sich der Gerätetrupp beim Pulverlöscher auf, um im Bedarfsfalle dem Rettungstrupp Hilfestellung leisten zu können. Ist laut Beladeplan auch eine Verteilerkabeltrommel 230V/400V vorhanden, so ist auch diese zugelassen. Ebenso das Stativ mit Brücke anstelle von 2 Stativen und ein fest eingebauter Stromerzeuger sofern in keinem der verwendeten Fahrzeuge ein tragbarer Stromerzeuger vorhanden ist.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Gerätetrupp (5 + 6)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90638"/>
            <a:ext cx="1200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Gerätetrupp (5 + 6)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4524375" y="2214563"/>
            <a:ext cx="461962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285750" y="3143250"/>
            <a:ext cx="417353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1071546"/>
            <a:ext cx="8858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3200" dirty="0" smtClean="0">
                <a:solidFill>
                  <a:srgbClr val="C00000"/>
                </a:solidFill>
              </a:rPr>
              <a:t>Ab </a:t>
            </a:r>
            <a:r>
              <a:rPr lang="de-DE" sz="3200" dirty="0">
                <a:solidFill>
                  <a:srgbClr val="0070C0"/>
                </a:solidFill>
              </a:rPr>
              <a:t>01. Jänner </a:t>
            </a:r>
            <a:r>
              <a:rPr lang="de-DE" sz="3200" dirty="0" smtClean="0">
                <a:solidFill>
                  <a:srgbClr val="0070C0"/>
                </a:solidFill>
              </a:rPr>
              <a:t>2019 </a:t>
            </a:r>
            <a:r>
              <a:rPr lang="de-DE" sz="3200" dirty="0">
                <a:solidFill>
                  <a:srgbClr val="C00000"/>
                </a:solidFill>
              </a:rPr>
              <a:t>werden die Abnahmen für die Leistungsprüfung THL nach der neuen Richtlinie durchgeführt</a:t>
            </a:r>
            <a:r>
              <a:rPr lang="de-DE" sz="32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(Mai 2015, </a:t>
            </a:r>
            <a:r>
              <a:rPr lang="de-DE" sz="2400" dirty="0" smtClean="0">
                <a:solidFill>
                  <a:srgbClr val="0070C0"/>
                </a:solidFill>
              </a:rPr>
              <a:t>Korrekturen November 2018</a:t>
            </a:r>
            <a:r>
              <a:rPr lang="de-DE" sz="2400" dirty="0" smtClean="0">
                <a:solidFill>
                  <a:srgbClr val="C00000"/>
                </a:solidFill>
              </a:rPr>
              <a:t>)</a:t>
            </a:r>
            <a:endParaRPr lang="de-AT" sz="2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86124"/>
            <a:ext cx="5357851" cy="24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5" y="5826878"/>
            <a:ext cx="5256755" cy="8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071688"/>
            <a:ext cx="50006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290638"/>
            <a:ext cx="1200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Gerätetrupp (5 + 6)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857250" y="2143125"/>
            <a:ext cx="7643813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290638"/>
            <a:ext cx="1200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Gerätetrupp (5 + 6)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428750"/>
            <a:ext cx="9921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357563" y="17145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Grkdt + MA 2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571500" y="2418418"/>
            <a:ext cx="82867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Nachdem der G-TRF (5) dem Gruppenkommandanten </a:t>
            </a:r>
            <a:r>
              <a:rPr lang="de-DE" b="1" dirty="0"/>
              <a:t>„Beleuchtung aufgebaut“ </a:t>
            </a:r>
            <a:r>
              <a:rPr lang="de-DE" dirty="0"/>
              <a:t>gemeldet hat und alle Trupps den Aufbau der Geräte beendet und ihre Einsatzpositionen eingenommen haben, gibt der </a:t>
            </a:r>
            <a:r>
              <a:rPr lang="de-DE" b="1" dirty="0"/>
              <a:t>Gruppenkommandant den </a:t>
            </a:r>
            <a:r>
              <a:rPr lang="de-DE" b="1" dirty="0" smtClean="0"/>
              <a:t>Befehl an den Rettungstrupp: </a:t>
            </a:r>
          </a:p>
          <a:p>
            <a:endParaRPr lang="de-DE" dirty="0" smtClean="0"/>
          </a:p>
          <a:p>
            <a:r>
              <a:rPr lang="de-DE" sz="2000" b="1" i="1" dirty="0" smtClean="0">
                <a:solidFill>
                  <a:schemeClr val="bg1">
                    <a:lumMod val="75000"/>
                  </a:schemeClr>
                </a:solidFill>
              </a:rPr>
              <a:t>LAGE:</a:t>
            </a:r>
            <a:r>
              <a:rPr lang="de-DE" b="1" dirty="0" smtClean="0"/>
              <a:t>          </a:t>
            </a:r>
            <a:r>
              <a:rPr lang="de-DE" sz="2000" b="1" dirty="0" smtClean="0">
                <a:solidFill>
                  <a:srgbClr val="0070C0"/>
                </a:solidFill>
              </a:rPr>
              <a:t>„Eingeklemmter Fahrer im PKW“ </a:t>
            </a:r>
          </a:p>
          <a:p>
            <a:r>
              <a:rPr lang="de-DE" sz="2000" b="1" i="1" dirty="0" smtClean="0">
                <a:solidFill>
                  <a:schemeClr val="bg1">
                    <a:lumMod val="75000"/>
                  </a:schemeClr>
                </a:solidFill>
              </a:rPr>
              <a:t>ENTSCHLUSS: </a:t>
            </a:r>
            <a:r>
              <a:rPr lang="de-DE" i="1" dirty="0" smtClean="0"/>
              <a:t>entfällt </a:t>
            </a:r>
          </a:p>
          <a:p>
            <a:endParaRPr lang="de-DE" sz="20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2000" b="1" i="1" dirty="0" smtClean="0">
                <a:solidFill>
                  <a:schemeClr val="bg1">
                    <a:lumMod val="75000"/>
                  </a:schemeClr>
                </a:solidFill>
              </a:rPr>
              <a:t>DURCHFÜHRUNG:  </a:t>
            </a:r>
            <a:r>
              <a:rPr lang="de-DE" sz="2000" b="1" u="sng" dirty="0" smtClean="0">
                <a:solidFill>
                  <a:srgbClr val="0070C0"/>
                </a:solidFill>
              </a:rPr>
              <a:t>Rettungstrupp</a:t>
            </a:r>
            <a:r>
              <a:rPr lang="de-DE" sz="2000" b="1" dirty="0" smtClean="0">
                <a:solidFill>
                  <a:srgbClr val="0070C0"/>
                </a:solidFill>
              </a:rPr>
              <a:t>: „Menschenrettung mit Spreizer und Schere über die Fahrertüre durchführen!“</a:t>
            </a:r>
          </a:p>
          <a:p>
            <a:endParaRPr lang="de-DE" sz="20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2000" b="1" i="1" dirty="0" smtClean="0">
                <a:solidFill>
                  <a:schemeClr val="bg1">
                    <a:lumMod val="75000"/>
                  </a:schemeClr>
                </a:solidFill>
              </a:rPr>
              <a:t>VERBINDUNG: </a:t>
            </a:r>
          </a:p>
          <a:p>
            <a:r>
              <a:rPr lang="de-DE" sz="2000" b="1" i="1" dirty="0" smtClean="0">
                <a:solidFill>
                  <a:schemeClr val="bg1">
                    <a:lumMod val="75000"/>
                  </a:schemeClr>
                </a:solidFill>
              </a:rPr>
              <a:t>VERSORGUNG: </a:t>
            </a:r>
          </a:p>
          <a:p>
            <a:r>
              <a:rPr lang="de-DE" sz="2000" b="1" dirty="0" smtClean="0">
                <a:solidFill>
                  <a:srgbClr val="0070C0"/>
                </a:solidFill>
              </a:rPr>
              <a:t>                              „Noch Fragen? Durchführen!“</a:t>
            </a:r>
            <a:endParaRPr lang="de-DE" dirty="0"/>
          </a:p>
        </p:txBody>
      </p:sp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0"/>
            <a:ext cx="952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428750"/>
            <a:ext cx="9921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10</a:t>
            </a:r>
            <a:r>
              <a:rPr lang="de-AT" sz="2400" b="1"/>
              <a:t>: Leistungsprüfung während der Zeitmessung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357563" y="17145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Grkdt + MA 2</a:t>
            </a: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571500" y="2640011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Der RTRF wiederholt den Befehl und gibt dem MA2 den Befehl: </a:t>
            </a:r>
            <a:r>
              <a:rPr lang="de-DE" b="1" dirty="0"/>
              <a:t>„Hydraulik-Pumpe ein!“. </a:t>
            </a:r>
            <a:endParaRPr lang="de-DE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571500" y="3792546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Wenn der Befehl des RTR-F </a:t>
            </a:r>
            <a:r>
              <a:rPr lang="de-DE" b="1" dirty="0"/>
              <a:t>„Hydraulikpumpe ein!“ </a:t>
            </a:r>
            <a:r>
              <a:rPr lang="de-DE" dirty="0">
                <a:solidFill>
                  <a:srgbClr val="111111"/>
                </a:solidFill>
              </a:rPr>
              <a:t>vom MA2 ausgeführt wurde, wird durch den Hauptbewerter und den Bewerter 2 die Zeit gestoppt. 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571500" y="5357826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Alle </a:t>
            </a:r>
            <a:r>
              <a:rPr lang="de-DE" b="1" dirty="0"/>
              <a:t>Befehle</a:t>
            </a:r>
            <a:r>
              <a:rPr lang="de-DE" dirty="0"/>
              <a:t> und Kommandos müssen vor der Ausführung durch </a:t>
            </a:r>
            <a:r>
              <a:rPr lang="de-DE" b="1" dirty="0"/>
              <a:t>Wiederholung</a:t>
            </a:r>
            <a:r>
              <a:rPr lang="de-DE" dirty="0"/>
              <a:t> bestätigt werden. </a:t>
            </a:r>
          </a:p>
        </p:txBody>
      </p:sp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0"/>
            <a:ext cx="952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11</a:t>
            </a:r>
            <a:r>
              <a:rPr lang="de-AT" sz="2400" b="1" dirty="0"/>
              <a:t>: Leistungsprüfung </a:t>
            </a:r>
            <a:r>
              <a:rPr lang="de-AT" sz="2400" b="1" dirty="0">
                <a:solidFill>
                  <a:srgbClr val="111111"/>
                </a:solidFill>
              </a:rPr>
              <a:t>nach </a:t>
            </a:r>
            <a:r>
              <a:rPr lang="de-AT" sz="2400" b="1" dirty="0"/>
              <a:t>der Zeitmessung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Rettungstrupp (1 + 2)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571500" y="2497138"/>
            <a:ext cx="82867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Nachdem</a:t>
            </a:r>
            <a:r>
              <a:rPr lang="de-DE"/>
              <a:t> die Hydraulikpumpe durch den MA2 eingeschaltet wurde </a:t>
            </a:r>
            <a:r>
              <a:rPr lang="de-DE" b="1"/>
              <a:t>nimmt</a:t>
            </a:r>
            <a:r>
              <a:rPr lang="de-DE"/>
              <a:t> der </a:t>
            </a:r>
            <a:r>
              <a:rPr lang="de-DE" b="1"/>
              <a:t>RTR-F den Spreizer </a:t>
            </a:r>
            <a:r>
              <a:rPr lang="de-DE"/>
              <a:t>auf und geht zusammen mit dem </a:t>
            </a:r>
            <a:r>
              <a:rPr lang="de-DE" b="1"/>
              <a:t>R-TRM</a:t>
            </a:r>
            <a:r>
              <a:rPr lang="de-DE"/>
              <a:t>, der die </a:t>
            </a:r>
            <a:r>
              <a:rPr lang="de-DE" b="1"/>
              <a:t>Schere</a:t>
            </a:r>
            <a:r>
              <a:rPr lang="de-DE"/>
              <a:t> aufnimmt, vor. </a:t>
            </a: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571500" y="3586163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Nach Erreichen der Einsatzposition </a:t>
            </a:r>
            <a:r>
              <a:rPr lang="de-DE" dirty="0"/>
              <a:t>muss der Rettungstrupp den </a:t>
            </a:r>
            <a:r>
              <a:rPr lang="de-DE" b="1" dirty="0">
                <a:solidFill>
                  <a:srgbClr val="111111"/>
                </a:solidFill>
              </a:rPr>
              <a:t>Augenschutz o</a:t>
            </a:r>
            <a:r>
              <a:rPr lang="de-DE" b="1" dirty="0"/>
              <a:t>der das Helmvisier heruntergeklappt </a:t>
            </a:r>
            <a:r>
              <a:rPr lang="de-DE" dirty="0"/>
              <a:t>haben. Es </a:t>
            </a:r>
            <a:r>
              <a:rPr lang="de-DE" b="1" dirty="0"/>
              <a:t>öffnet</a:t>
            </a:r>
            <a:r>
              <a:rPr lang="de-DE" dirty="0"/>
              <a:t> der R-TRF den </a:t>
            </a:r>
            <a:r>
              <a:rPr lang="de-DE" b="1" dirty="0"/>
              <a:t>Spreizer bis zum äußersten Anschlag</a:t>
            </a:r>
            <a:r>
              <a:rPr lang="de-DE" dirty="0"/>
              <a:t>. Anschließend gibt er dem MA2 den Befehl: „</a:t>
            </a:r>
            <a:r>
              <a:rPr lang="de-DE" b="1" dirty="0"/>
              <a:t>Ventil auf Schere umstellen</a:t>
            </a:r>
            <a:r>
              <a:rPr lang="de-DE" dirty="0"/>
              <a:t>!“ </a:t>
            </a:r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571500" y="4997450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Der R-TRM öffnet nun die Schere ganz und schließt sie anschließend bis zum Anschlag. </a:t>
            </a: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571500" y="5916613"/>
            <a:ext cx="792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Der Gruppenkommandant gibt den Befehl: „</a:t>
            </a:r>
            <a:r>
              <a:rPr lang="de-DE" b="1"/>
              <a:t>Einsatz beendet</a:t>
            </a:r>
            <a:r>
              <a:rPr lang="de-DE"/>
              <a:t>!“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11</a:t>
            </a:r>
            <a:r>
              <a:rPr lang="de-AT" sz="2400" b="1" dirty="0"/>
              <a:t>: Leistungsprüfung </a:t>
            </a:r>
            <a:r>
              <a:rPr lang="de-AT" sz="2400" b="1" dirty="0">
                <a:solidFill>
                  <a:srgbClr val="111111"/>
                </a:solidFill>
              </a:rPr>
              <a:t>nach d</a:t>
            </a:r>
            <a:r>
              <a:rPr lang="de-AT" sz="2400" b="1" dirty="0"/>
              <a:t>er Zeitmessung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Rettungstrupp (1 + 2)</a:t>
            </a:r>
          </a:p>
        </p:txBody>
      </p:sp>
      <p:sp>
        <p:nvSpPr>
          <p:cNvPr id="41990" name="Rechteck 9"/>
          <p:cNvSpPr>
            <a:spLocks noChangeArrowheads="1"/>
          </p:cNvSpPr>
          <p:nvPr/>
        </p:nvSpPr>
        <p:spPr bwMode="auto">
          <a:xfrm>
            <a:off x="571500" y="2497138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Der </a:t>
            </a:r>
            <a:r>
              <a:rPr lang="de-DE" b="1"/>
              <a:t>R-TRM öffnet die Schere bis in die Grundstellung </a:t>
            </a:r>
            <a:r>
              <a:rPr lang="de-DE"/>
              <a:t>/ Ausgangslage </a:t>
            </a:r>
          </a:p>
        </p:txBody>
      </p:sp>
      <p:sp>
        <p:nvSpPr>
          <p:cNvPr id="41991" name="Rechteck 10"/>
          <p:cNvSpPr>
            <a:spLocks noChangeArrowheads="1"/>
          </p:cNvSpPr>
          <p:nvPr/>
        </p:nvSpPr>
        <p:spPr bwMode="auto">
          <a:xfrm>
            <a:off x="571500" y="3071813"/>
            <a:ext cx="764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Der R-TRF gibt den MA 2 den Befehl: „</a:t>
            </a:r>
            <a:r>
              <a:rPr lang="de-DE" b="1"/>
              <a:t>Ventil auf Spreizer umstellen</a:t>
            </a:r>
            <a:r>
              <a:rPr lang="de-DE"/>
              <a:t>!“ </a:t>
            </a:r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571500" y="3736975"/>
            <a:ext cx="82153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Der R-TRF </a:t>
            </a:r>
            <a:r>
              <a:rPr lang="de-DE" b="1" dirty="0"/>
              <a:t>schließt</a:t>
            </a:r>
            <a:r>
              <a:rPr lang="de-DE" dirty="0"/>
              <a:t> daraufhin den </a:t>
            </a:r>
            <a:r>
              <a:rPr lang="de-DE" b="1" dirty="0"/>
              <a:t>Spreizer bis zur Grundstellung (0,5-1cm offen). </a:t>
            </a:r>
          </a:p>
          <a:p>
            <a:r>
              <a:rPr lang="de-DE" dirty="0"/>
              <a:t>Der </a:t>
            </a:r>
            <a:r>
              <a:rPr lang="de-DE" b="1" dirty="0"/>
              <a:t>Rettungstrupp</a:t>
            </a:r>
            <a:r>
              <a:rPr lang="de-DE" dirty="0"/>
              <a:t> geht mit den hydraulischen Rettungsgeräten zum Ausgangspunkt auf Höhe der Hydraulik-Pumpe </a:t>
            </a:r>
            <a:r>
              <a:rPr lang="de-DE" b="1" dirty="0"/>
              <a:t>zurück und legt die Geräte ab</a:t>
            </a:r>
            <a:r>
              <a:rPr lang="de-DE" dirty="0"/>
              <a:t>. 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571500" y="5630863"/>
            <a:ext cx="792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Der Gruppenkommandant gibt den Befehl: „</a:t>
            </a:r>
            <a:r>
              <a:rPr lang="de-DE" b="1"/>
              <a:t>Hydraulik-Pumpe - aus!</a:t>
            </a:r>
            <a:r>
              <a:rPr lang="de-DE"/>
              <a:t>“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11</a:t>
            </a:r>
            <a:r>
              <a:rPr lang="de-AT" sz="2400" b="1" dirty="0"/>
              <a:t>: Leistungsprüfung </a:t>
            </a:r>
            <a:r>
              <a:rPr lang="de-AT" sz="2400" b="1" dirty="0">
                <a:solidFill>
                  <a:srgbClr val="111111"/>
                </a:solidFill>
              </a:rPr>
              <a:t>nach </a:t>
            </a:r>
            <a:r>
              <a:rPr lang="de-AT" sz="2400" b="1" dirty="0"/>
              <a:t>der Zeitmessung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Rettungstrupp (1 + 2)</a:t>
            </a:r>
          </a:p>
        </p:txBody>
      </p:sp>
      <p:sp>
        <p:nvSpPr>
          <p:cNvPr id="43014" name="Rechteck 9"/>
          <p:cNvSpPr>
            <a:spLocks noChangeArrowheads="1"/>
          </p:cNvSpPr>
          <p:nvPr/>
        </p:nvSpPr>
        <p:spPr bwMode="auto">
          <a:xfrm>
            <a:off x="0" y="2320925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/>
              <a:t>Spreizer ganz auf</a:t>
            </a:r>
          </a:p>
          <a:p>
            <a:pPr algn="ctr">
              <a:lnSpc>
                <a:spcPct val="150000"/>
              </a:lnSpc>
            </a:pPr>
            <a:r>
              <a:rPr lang="de-DE" sz="2800" b="1" dirty="0"/>
              <a:t>Schere ganz auf</a:t>
            </a:r>
          </a:p>
          <a:p>
            <a:pPr algn="ctr">
              <a:lnSpc>
                <a:spcPct val="150000"/>
              </a:lnSpc>
            </a:pPr>
            <a:r>
              <a:rPr lang="de-DE" sz="2800" b="1" dirty="0"/>
              <a:t>Schere ganz zu</a:t>
            </a:r>
          </a:p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111111"/>
                </a:solidFill>
              </a:rPr>
              <a:t>EINSATZ BEENDET</a:t>
            </a:r>
          </a:p>
          <a:p>
            <a:pPr algn="ctr">
              <a:lnSpc>
                <a:spcPct val="150000"/>
              </a:lnSpc>
            </a:pPr>
            <a:r>
              <a:rPr lang="de-DE" sz="2800" b="1" dirty="0"/>
              <a:t>Schere in Ausgangsstellung</a:t>
            </a:r>
          </a:p>
          <a:p>
            <a:pPr algn="ctr">
              <a:lnSpc>
                <a:spcPct val="150000"/>
              </a:lnSpc>
            </a:pPr>
            <a:r>
              <a:rPr lang="de-DE" sz="2800" b="1" dirty="0"/>
              <a:t>Spreizer in Ausgangsstellung (ca. 1 cm geöffnet)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11</a:t>
            </a:r>
            <a:r>
              <a:rPr lang="de-AT" sz="2400" b="1"/>
              <a:t>: Leistungsprüfung nach der Zeitmessung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1285875" y="16430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Rettungstrupp (1 + 2)</a:t>
            </a:r>
          </a:p>
        </p:txBody>
      </p:sp>
      <p:sp>
        <p:nvSpPr>
          <p:cNvPr id="44038" name="Rechteck 9"/>
          <p:cNvSpPr>
            <a:spLocks noChangeArrowheads="1"/>
          </p:cNvSpPr>
          <p:nvPr/>
        </p:nvSpPr>
        <p:spPr bwMode="auto">
          <a:xfrm>
            <a:off x="571500" y="2711231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Befehl des Gruppenkommandanten an den MA1 </a:t>
            </a:r>
            <a:r>
              <a:rPr lang="de-DE" b="1" dirty="0"/>
              <a:t>„Wasser halt, Stromerzeuger aus</a:t>
            </a:r>
            <a:r>
              <a:rPr lang="de-DE" b="1" dirty="0" smtClean="0"/>
              <a:t>!“</a:t>
            </a:r>
            <a:r>
              <a:rPr lang="de-DE" dirty="0" smtClean="0">
                <a:solidFill>
                  <a:srgbClr val="111111"/>
                </a:solidFill>
              </a:rPr>
              <a:t>.</a:t>
            </a:r>
            <a:endParaRPr lang="de-DE" dirty="0">
              <a:solidFill>
                <a:srgbClr val="111111"/>
              </a:solidFill>
            </a:endParaRP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571500" y="3929066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Anschließend erfolgt die Kontrolle der Unfallstelle durch die Bewerter im Beisein des Gruppenkommandanten !</a:t>
            </a:r>
          </a:p>
          <a:p>
            <a:endParaRPr lang="de-DE" dirty="0"/>
          </a:p>
          <a:p>
            <a:r>
              <a:rPr lang="de-DE" dirty="0"/>
              <a:t>Die Fehler werden dem Gruppenkommandanten bekanntgegeben.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11</a:t>
            </a:r>
            <a:r>
              <a:rPr lang="de-AT" sz="2400" b="1"/>
              <a:t>: Leistungsprüfung nach der Zeitmessung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143250" y="1714500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Grkdt + MA 1und 2 + Gerätetrupp (5 + 6)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571500" y="2497138"/>
            <a:ext cx="82867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Nach Abschluss der Bewertung gibt </a:t>
            </a:r>
            <a:r>
              <a:rPr lang="de-DE" dirty="0">
                <a:solidFill>
                  <a:srgbClr val="111111"/>
                </a:solidFill>
              </a:rPr>
              <a:t>der Hauptbewerter an den Gruppenkommandanten den Befehl: „</a:t>
            </a:r>
            <a:r>
              <a:rPr lang="de-DE" b="1" dirty="0">
                <a:solidFill>
                  <a:srgbClr val="111111"/>
                </a:solidFill>
              </a:rPr>
              <a:t>Stromerzeuger aus dem Fahrzeug entnehmen und Beleuchtung </a:t>
            </a:r>
            <a:r>
              <a:rPr lang="de-DE" b="1" dirty="0" smtClean="0">
                <a:solidFill>
                  <a:srgbClr val="111111"/>
                </a:solidFill>
              </a:rPr>
              <a:t>in Betrieb nehmen!“ </a:t>
            </a:r>
            <a:endParaRPr lang="de-DE" b="1" dirty="0">
              <a:solidFill>
                <a:srgbClr val="111111"/>
              </a:solidFill>
            </a:endParaRP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0"/>
            <a:ext cx="928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428750"/>
            <a:ext cx="9921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428750"/>
            <a:ext cx="952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571500" y="3786188"/>
            <a:ext cx="82153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srgbClr val="111111"/>
                </a:solidFill>
              </a:rPr>
              <a:t>Der GRKDT wiederholt den Befehl des </a:t>
            </a:r>
            <a:r>
              <a:rPr lang="de-DE" dirty="0" err="1">
                <a:solidFill>
                  <a:srgbClr val="111111"/>
                </a:solidFill>
              </a:rPr>
              <a:t>Hauptbewerters</a:t>
            </a:r>
            <a:r>
              <a:rPr lang="de-DE" dirty="0">
                <a:solidFill>
                  <a:srgbClr val="111111"/>
                </a:solidFill>
              </a:rPr>
              <a:t> und gibt den Befehl zur Durchführung an den MA1, MA2 und GTR. </a:t>
            </a:r>
            <a:r>
              <a:rPr lang="de-DE" b="1" dirty="0">
                <a:solidFill>
                  <a:srgbClr val="111111"/>
                </a:solidFill>
              </a:rPr>
              <a:t>„Maschinist 1+2 und GRTR Stromerzeuger entnehmen und Beleuchtung </a:t>
            </a:r>
            <a:r>
              <a:rPr lang="de-DE" b="1" dirty="0" smtClean="0">
                <a:solidFill>
                  <a:srgbClr val="111111"/>
                </a:solidFill>
              </a:rPr>
              <a:t>in Betrieb nehmen!“ </a:t>
            </a:r>
          </a:p>
          <a:p>
            <a:endParaRPr lang="de-DE" b="1" dirty="0" smtClean="0">
              <a:solidFill>
                <a:srgbClr val="111111"/>
              </a:solidFill>
            </a:endParaRPr>
          </a:p>
          <a:p>
            <a:r>
              <a:rPr lang="de-DE" b="1" dirty="0" smtClean="0">
                <a:solidFill>
                  <a:srgbClr val="111111"/>
                </a:solidFill>
              </a:rPr>
              <a:t>Die </a:t>
            </a:r>
            <a:r>
              <a:rPr lang="de-DE" b="1" dirty="0">
                <a:solidFill>
                  <a:srgbClr val="111111"/>
                </a:solidFill>
              </a:rPr>
              <a:t>Zeitnehmung wird gestartet. </a:t>
            </a:r>
            <a:endParaRPr lang="de-DE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11</a:t>
            </a:r>
            <a:r>
              <a:rPr lang="de-AT" sz="2400" b="1"/>
              <a:t>: Leistungsprüfung nach der Zeitmessung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571750" y="1714500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MA 1und 2 + Gerätetrupp (5 + 6)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357188" y="2214563"/>
            <a:ext cx="8501062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Daraufhin entnimmt der </a:t>
            </a:r>
            <a:r>
              <a:rPr lang="de-DE" b="1" dirty="0"/>
              <a:t>MA1</a:t>
            </a:r>
            <a:r>
              <a:rPr lang="de-DE" dirty="0"/>
              <a:t> zusammen mit dem </a:t>
            </a:r>
            <a:r>
              <a:rPr lang="de-DE" b="1" dirty="0"/>
              <a:t>MA2 </a:t>
            </a:r>
            <a:r>
              <a:rPr lang="de-DE" dirty="0"/>
              <a:t>und dem </a:t>
            </a:r>
            <a:r>
              <a:rPr lang="de-DE" b="1" dirty="0"/>
              <a:t>Gerätetrupp</a:t>
            </a:r>
            <a:r>
              <a:rPr lang="de-DE" dirty="0"/>
              <a:t> (5 + 6) den </a:t>
            </a:r>
            <a:r>
              <a:rPr lang="de-DE" b="1" dirty="0"/>
              <a:t>tragbaren Stromerzeuger </a:t>
            </a:r>
            <a:r>
              <a:rPr lang="de-DE" dirty="0"/>
              <a:t>und stellt diesen </a:t>
            </a:r>
            <a:r>
              <a:rPr lang="de-DE" b="1" dirty="0"/>
              <a:t>mindestens 3 m hinter dem ersten Einsatzfahrzeug ab</a:t>
            </a:r>
            <a:r>
              <a:rPr lang="de-DE" dirty="0"/>
              <a:t>, setzt ihn </a:t>
            </a:r>
            <a:r>
              <a:rPr lang="de-DE" dirty="0">
                <a:solidFill>
                  <a:srgbClr val="111111"/>
                </a:solidFill>
              </a:rPr>
              <a:t>in Betrieb (das Starten des Stromerzeugers erfolgt an seinem endgültigen Standplatz, Grundsätzlich wird mit Seilzugstarter gestartet. Wenn eine Elektrostarteinrichtung vorhanden ist darf diese verwendet werden) </a:t>
            </a:r>
            <a:r>
              <a:rPr lang="de-DE" b="1" dirty="0">
                <a:solidFill>
                  <a:srgbClr val="111111"/>
                </a:solidFill>
              </a:rPr>
              <a:t>und schließt die Kabel </a:t>
            </a:r>
            <a:r>
              <a:rPr lang="de-DE" dirty="0">
                <a:solidFill>
                  <a:srgbClr val="111111"/>
                </a:solidFill>
              </a:rPr>
              <a:t>der (beider) Kabeltrommel(n) </a:t>
            </a:r>
            <a:r>
              <a:rPr lang="de-DE" b="1" dirty="0">
                <a:solidFill>
                  <a:srgbClr val="111111"/>
                </a:solidFill>
              </a:rPr>
              <a:t>am Stromerzeuger an</a:t>
            </a:r>
            <a:r>
              <a:rPr lang="de-DE" dirty="0">
                <a:solidFill>
                  <a:srgbClr val="11111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111111"/>
                </a:solidFill>
              </a:rPr>
              <a:t>Der GTR-F ist in der Zwischenzeit zur Beleuchtung gegangen und kontrolliert den Aufbau und die Funktion der Beleuchtung und meldet „</a:t>
            </a:r>
            <a:r>
              <a:rPr lang="de-DE" b="1" dirty="0">
                <a:solidFill>
                  <a:srgbClr val="111111"/>
                </a:solidFill>
              </a:rPr>
              <a:t>Beleuchtung aufgebaut</a:t>
            </a:r>
            <a:r>
              <a:rPr lang="de-DE" dirty="0">
                <a:solidFill>
                  <a:srgbClr val="111111"/>
                </a:solidFill>
              </a:rPr>
              <a:t>“. Danach erfolgt vom </a:t>
            </a:r>
            <a:r>
              <a:rPr lang="de-DE" b="1" dirty="0">
                <a:solidFill>
                  <a:srgbClr val="111111"/>
                </a:solidFill>
              </a:rPr>
              <a:t>GRKDT der Befehl „Stromerzeuger aus</a:t>
            </a:r>
            <a:r>
              <a:rPr lang="de-DE" dirty="0">
                <a:solidFill>
                  <a:srgbClr val="111111"/>
                </a:solidFill>
              </a:rPr>
              <a:t>“ die Zeitnehmung wird gestoppt. Diese Aufgabe muss innerhalb von 3 Minuten gelöst werden.</a:t>
            </a:r>
            <a:endParaRPr lang="de-DE" b="1" dirty="0">
              <a:solidFill>
                <a:srgbClr val="111111"/>
              </a:solidFill>
            </a:endParaRP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428750"/>
            <a:ext cx="928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428750"/>
            <a:ext cx="990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</a:t>
            </a:r>
            <a:r>
              <a:rPr lang="de-AT" sz="2400" b="1"/>
              <a:t>: Zweck und Ziel der Leistungsprüfung </a:t>
            </a: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2357438" y="3357563"/>
            <a:ext cx="4845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b="1"/>
              <a:t>Kein Bewerb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11</a:t>
            </a:r>
            <a:r>
              <a:rPr lang="de-AT" sz="2400" b="1"/>
              <a:t>: Leistungsprüfung nach der Zeitmessung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571750" y="1714500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/>
              <a:t>MA 1und 2 + Gerätetrupp (5 + 6)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428750"/>
            <a:ext cx="928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428750"/>
            <a:ext cx="990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2" descr="D:\THL Neu OÖ 2016\Bilder HAW Prüfung\20150911_164611.jpg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142875" y="250031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 descr="D:\THL Neu OÖ 2016\Bilder HAW Prüfung\20150911_164624.jpg"/>
          <p:cNvPicPr>
            <a:picLocks noChangeAspect="1" noChangeArrowheads="1"/>
          </p:cNvPicPr>
          <p:nvPr/>
        </p:nvPicPr>
        <p:blipFill>
          <a:blip r:embed="rId6" cstate="screen">
            <a:lum bright="10000"/>
          </a:blip>
          <a:srcRect/>
          <a:stretch>
            <a:fillRect/>
          </a:stretch>
        </p:blipFill>
        <p:spPr bwMode="auto">
          <a:xfrm>
            <a:off x="4524375" y="2357438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000125" y="5857875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Nach Abschluss der Bewertung gibt der Hauptbewerter an den Gruppenkommandanten den Befehl: </a:t>
            </a:r>
            <a:r>
              <a:rPr lang="de-DE" b="1"/>
              <a:t>„Zum Abmarsch - fertig!“ 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11</a:t>
            </a:r>
            <a:r>
              <a:rPr lang="de-AT" sz="2400" b="1"/>
              <a:t>: Leistungsprüfung nach der Zeitmessung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500063" y="1643063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Der Gruppenkommandant überwacht das ordnungsgemäße Versorgen der Geräte. Sodann tritt die Mannschaft zwischen den Fahrzeugen an und der Gruppenkommandant meldet dem Hauptbewerter: </a:t>
            </a:r>
            <a:r>
              <a:rPr lang="de-DE" b="1"/>
              <a:t>„Gruppe …… ‚ Leistungsprüfung durchgeführt.“ </a:t>
            </a:r>
            <a:endParaRPr lang="de-DE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571500" y="3163888"/>
            <a:ext cx="83581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Bei Stufe I und II informiert der Hauptbewerter die Gruppe über das Ergebnis: Gesamtzahl der evtl. gemachten Fehlerpunkte, Sollzeit über- bzw. unterschritten. Im Anschluss erklärt er der Gruppe: </a:t>
            </a:r>
            <a:r>
              <a:rPr lang="de-DE" b="1" dirty="0"/>
              <a:t>„Leistungsprüfung (nicht) bestanden“ und entlässt die Gruppe. </a:t>
            </a:r>
          </a:p>
          <a:p>
            <a:endParaRPr lang="de-DE" b="1" dirty="0"/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111111"/>
                </a:solidFill>
              </a:rPr>
              <a:t>Bei Stufe III folgt die Ziehung der Kärtchen für die Zusatzaufgabe der Trupps nach Punkt 14 nach Durchführung der Zusatzaufgaben wird Analog wie bei Stufe I und II fortgesetzt.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12</a:t>
            </a:r>
            <a:r>
              <a:rPr lang="de-AT" sz="2400" b="1"/>
              <a:t>: Bewertung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500063" y="1690688"/>
            <a:ext cx="8215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Sollzeit</a:t>
            </a:r>
            <a:r>
              <a:rPr lang="de-DE" dirty="0"/>
              <a:t> beträgt </a:t>
            </a:r>
            <a:r>
              <a:rPr lang="de-DE" b="1" dirty="0"/>
              <a:t>mindestens </a:t>
            </a:r>
            <a:r>
              <a:rPr lang="de-DE" b="1" dirty="0" smtClean="0">
                <a:solidFill>
                  <a:srgbClr val="0070C0"/>
                </a:solidFill>
              </a:rPr>
              <a:t>120 </a:t>
            </a:r>
            <a:r>
              <a:rPr lang="de-DE" b="1" dirty="0">
                <a:solidFill>
                  <a:srgbClr val="0070C0"/>
                </a:solidFill>
              </a:rPr>
              <a:t>Sekunden </a:t>
            </a:r>
            <a:r>
              <a:rPr lang="de-DE" b="1" dirty="0"/>
              <a:t>und höchstens 160 Sekunden</a:t>
            </a:r>
            <a:r>
              <a:rPr lang="de-DE" dirty="0"/>
              <a:t>. </a:t>
            </a:r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111111"/>
                </a:solidFill>
              </a:rPr>
              <a:t>In der Sollzeit ist das Herstellen der Verkehrswegeabsicherung, der Sicherung und des Unterbaues des Unfallfahrzeuges, der Stromversorgung, der Beleuchtung, der hydraulischen Rettungsgeräte und des Bereitstellungsplatzes samt Geräten durchzuführen. 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  <a:p>
            <a:r>
              <a:rPr lang="de-DE" dirty="0"/>
              <a:t>Zu Beginn der Leistungsprüfung darf kein Motor laufen. 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  <a:p>
            <a:r>
              <a:rPr lang="de-DE" dirty="0"/>
              <a:t>Der Ausgangsdruck an der Feuerlöschpumpe des RLF/TLF/ULF/SLF muss zwischen 20 und 30 bar liegen (Einsatz eines HD-Rohres).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564063"/>
            <a:ext cx="314325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4214813"/>
            <a:ext cx="46434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13</a:t>
            </a:r>
            <a:r>
              <a:rPr lang="de-AT" sz="2400" b="1"/>
              <a:t>: </a:t>
            </a:r>
            <a:r>
              <a:rPr lang="de-DE" sz="2400" b="1"/>
              <a:t>Zusatzfragen im Zuge der Gerätekunde bei Stufe III (Gold) </a:t>
            </a:r>
            <a:endParaRPr lang="de-AT" sz="2400" b="1"/>
          </a:p>
        </p:txBody>
      </p:sp>
      <p:sp>
        <p:nvSpPr>
          <p:cNvPr id="50182" name="Rechteck 5"/>
          <p:cNvSpPr>
            <a:spLocks noChangeArrowheads="1"/>
          </p:cNvSpPr>
          <p:nvPr/>
        </p:nvSpPr>
        <p:spPr bwMode="auto">
          <a:xfrm>
            <a:off x="714375" y="1928813"/>
            <a:ext cx="81438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srgbClr val="111111"/>
                </a:solidFill>
              </a:rPr>
              <a:t>Zwischen dem Zeigen der zwei Geräte jeder Teilnehmer eine Zusatzfrage zu seinem Aufgabenbereich in dem er eingeteilt ist, beantworten. </a:t>
            </a:r>
          </a:p>
          <a:p>
            <a:endParaRPr lang="de-DE" dirty="0">
              <a:solidFill>
                <a:srgbClr val="111111"/>
              </a:solidFill>
            </a:endParaRPr>
          </a:p>
          <a:p>
            <a:r>
              <a:rPr lang="de-DE" dirty="0">
                <a:solidFill>
                  <a:srgbClr val="111111"/>
                </a:solidFill>
              </a:rPr>
              <a:t>10 Fragen für MA</a:t>
            </a:r>
          </a:p>
          <a:p>
            <a:r>
              <a:rPr lang="de-DE" dirty="0">
                <a:solidFill>
                  <a:srgbClr val="111111"/>
                </a:solidFill>
              </a:rPr>
              <a:t>5 Fragen für ME, RTR, STR, GTR</a:t>
            </a:r>
          </a:p>
          <a:p>
            <a:endParaRPr lang="de-DE" dirty="0">
              <a:solidFill>
                <a:srgbClr val="111111"/>
              </a:solidFill>
            </a:endParaRPr>
          </a:p>
          <a:p>
            <a:r>
              <a:rPr lang="de-DE" dirty="0">
                <a:solidFill>
                  <a:srgbClr val="111111"/>
                </a:solidFill>
              </a:rPr>
              <a:t>Die Antwort muss sinngemäß richtig beantwortet werden – eine wortgetreue Wiedergabe ist nicht erforderlich! </a:t>
            </a:r>
          </a:p>
          <a:p>
            <a:endParaRPr lang="de-DE" sz="800" dirty="0">
              <a:solidFill>
                <a:srgbClr val="111111"/>
              </a:solidFill>
            </a:endParaRPr>
          </a:p>
          <a:p>
            <a:r>
              <a:rPr lang="de-DE" dirty="0">
                <a:solidFill>
                  <a:srgbClr val="111111"/>
                </a:solidFill>
              </a:rPr>
              <a:t>Fragen im ANHANG I der Richtlinie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  <p:sp>
        <p:nvSpPr>
          <p:cNvPr id="51204" name="Rechteck 5"/>
          <p:cNvSpPr>
            <a:spLocks noChangeArrowheads="1"/>
          </p:cNvSpPr>
          <p:nvPr/>
        </p:nvSpPr>
        <p:spPr bwMode="auto">
          <a:xfrm>
            <a:off x="714375" y="1928813"/>
            <a:ext cx="81438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111111"/>
                </a:solidFill>
              </a:rPr>
              <a:t>Nachdem bei Stufe III (Gold) alle Geräte wieder in den Fahrzeugen verstaut sind und die Einsatzbereitschaft hergestellt ist, müssen der </a:t>
            </a:r>
            <a:r>
              <a:rPr lang="de-DE" b="1" dirty="0">
                <a:solidFill>
                  <a:srgbClr val="111111"/>
                </a:solidFill>
              </a:rPr>
              <a:t>Rettungstrupp</a:t>
            </a:r>
            <a:r>
              <a:rPr lang="de-DE" dirty="0">
                <a:solidFill>
                  <a:srgbClr val="111111"/>
                </a:solidFill>
              </a:rPr>
              <a:t>, der </a:t>
            </a:r>
            <a:r>
              <a:rPr lang="de-DE" b="1" dirty="0">
                <a:solidFill>
                  <a:srgbClr val="111111"/>
                </a:solidFill>
              </a:rPr>
              <a:t>Sicherungstrupp</a:t>
            </a:r>
            <a:r>
              <a:rPr lang="de-DE" dirty="0">
                <a:solidFill>
                  <a:srgbClr val="111111"/>
                </a:solidFill>
              </a:rPr>
              <a:t> und der </a:t>
            </a:r>
            <a:r>
              <a:rPr lang="de-DE" b="1" dirty="0">
                <a:solidFill>
                  <a:srgbClr val="111111"/>
                </a:solidFill>
              </a:rPr>
              <a:t>Gerätetrupp</a:t>
            </a:r>
            <a:r>
              <a:rPr lang="de-DE" dirty="0">
                <a:solidFill>
                  <a:srgbClr val="111111"/>
                </a:solidFill>
              </a:rPr>
              <a:t> noch </a:t>
            </a:r>
            <a:r>
              <a:rPr lang="de-DE" b="1" dirty="0">
                <a:solidFill>
                  <a:srgbClr val="111111"/>
                </a:solidFill>
              </a:rPr>
              <a:t>eine Zusatzaufgabe </a:t>
            </a:r>
            <a:r>
              <a:rPr lang="de-DE" dirty="0">
                <a:solidFill>
                  <a:srgbClr val="111111"/>
                </a:solidFill>
              </a:rPr>
              <a:t>bewältigen.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111111"/>
                </a:solidFill>
              </a:rPr>
              <a:t>Der </a:t>
            </a:r>
            <a:r>
              <a:rPr lang="de-DE" b="1" dirty="0" err="1">
                <a:solidFill>
                  <a:srgbClr val="111111"/>
                </a:solidFill>
              </a:rPr>
              <a:t>Truppführer</a:t>
            </a:r>
            <a:r>
              <a:rPr lang="de-DE" b="1" dirty="0">
                <a:solidFill>
                  <a:srgbClr val="111111"/>
                </a:solidFill>
              </a:rPr>
              <a:t> zieht aus 10 vorbereiteten Themenbereichen eine Aufgabe </a:t>
            </a:r>
            <a:r>
              <a:rPr lang="de-DE" dirty="0">
                <a:solidFill>
                  <a:srgbClr val="111111"/>
                </a:solidFill>
              </a:rPr>
              <a:t>die er sodann </a:t>
            </a:r>
            <a:r>
              <a:rPr lang="de-DE" b="1" dirty="0">
                <a:solidFill>
                  <a:srgbClr val="111111"/>
                </a:solidFill>
              </a:rPr>
              <a:t>gemeinsam mit dem </a:t>
            </a:r>
            <a:r>
              <a:rPr lang="de-DE" b="1" dirty="0" err="1">
                <a:solidFill>
                  <a:srgbClr val="111111"/>
                </a:solidFill>
              </a:rPr>
              <a:t>Truppmann</a:t>
            </a:r>
            <a:r>
              <a:rPr lang="de-DE" b="1" dirty="0">
                <a:solidFill>
                  <a:srgbClr val="111111"/>
                </a:solidFill>
              </a:rPr>
              <a:t> durchführt und erklärt.</a:t>
            </a:r>
            <a:r>
              <a:rPr lang="de-DE" dirty="0">
                <a:solidFill>
                  <a:srgbClr val="11111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111111"/>
                </a:solidFill>
              </a:rPr>
              <a:t>Die Bewertung der Durchführung dieser Zusatzaufgabe erfolgt durch je einen Bewerter (RTR  HB, STR  B1, GTR  B2). </a:t>
            </a:r>
          </a:p>
          <a:p>
            <a:endParaRPr lang="de-DE" sz="800" dirty="0">
              <a:solidFill>
                <a:srgbClr val="111111"/>
              </a:solidFill>
            </a:endParaRPr>
          </a:p>
          <a:p>
            <a:r>
              <a:rPr lang="de-DE" dirty="0">
                <a:solidFill>
                  <a:srgbClr val="111111"/>
                </a:solidFill>
              </a:rPr>
              <a:t>Aufgaben im ANHANG II der Richtlinie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12888"/>
            <a:ext cx="8501062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39863"/>
            <a:ext cx="857250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47800"/>
            <a:ext cx="89296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0813"/>
            <a:ext cx="8286750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0"/>
            <a:ext cx="885825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2</a:t>
            </a:r>
            <a:r>
              <a:rPr lang="de-AT" sz="2400" b="1"/>
              <a:t>: Umfang der Leistungsprüfung</a:t>
            </a:r>
          </a:p>
        </p:txBody>
      </p:sp>
      <p:sp>
        <p:nvSpPr>
          <p:cNvPr id="11268" name="Rechteck 3"/>
          <p:cNvSpPr>
            <a:spLocks noChangeArrowheads="1"/>
          </p:cNvSpPr>
          <p:nvPr/>
        </p:nvSpPr>
        <p:spPr bwMode="auto">
          <a:xfrm>
            <a:off x="571500" y="1792288"/>
            <a:ext cx="8143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Stufe I: </a:t>
            </a:r>
          </a:p>
          <a:p>
            <a:r>
              <a:rPr lang="de-DE" sz="2000"/>
              <a:t>Die </a:t>
            </a:r>
            <a:r>
              <a:rPr lang="de-DE" sz="2000" u="sng"/>
              <a:t>Funktionen</a:t>
            </a:r>
            <a:r>
              <a:rPr lang="de-DE" sz="2000"/>
              <a:t> können von der Gruppe </a:t>
            </a:r>
            <a:r>
              <a:rPr lang="de-DE" sz="2000" u="sng"/>
              <a:t>festgelegt</a:t>
            </a:r>
            <a:r>
              <a:rPr lang="de-DE" sz="2000"/>
              <a:t> werden, die </a:t>
            </a:r>
          </a:p>
          <a:p>
            <a:r>
              <a:rPr lang="de-DE" sz="2000"/>
              <a:t>Bronze Eintragung erfolgt bereits in der Anmeldeliste. </a:t>
            </a:r>
          </a:p>
          <a:p>
            <a:endParaRPr lang="de-DE" sz="2000" b="1"/>
          </a:p>
          <a:p>
            <a:r>
              <a:rPr lang="de-DE" sz="2000" b="1"/>
              <a:t>Stufe II: </a:t>
            </a:r>
          </a:p>
          <a:p>
            <a:r>
              <a:rPr lang="de-DE" sz="2000"/>
              <a:t>Mit Ausnahme des Gruppenkommandanten und der Maschinisten </a:t>
            </a:r>
          </a:p>
          <a:p>
            <a:r>
              <a:rPr lang="de-DE" sz="2000"/>
              <a:t>Silber werden die Funktionen innerhalb der </a:t>
            </a:r>
            <a:r>
              <a:rPr lang="de-DE" sz="2000" u="sng"/>
              <a:t>Gruppe ausgelost</a:t>
            </a:r>
            <a:r>
              <a:rPr lang="de-DE" sz="2000"/>
              <a:t>. Dabei hat  der Gruppenkommandant zusätzliche Aufgaben zu erfüllen. </a:t>
            </a:r>
          </a:p>
          <a:p>
            <a:endParaRPr lang="de-DE" sz="2000"/>
          </a:p>
          <a:p>
            <a:r>
              <a:rPr lang="de-DE" sz="2000" b="1"/>
              <a:t>Stufe III: </a:t>
            </a:r>
          </a:p>
          <a:p>
            <a:r>
              <a:rPr lang="de-DE" sz="2000"/>
              <a:t>Durchführung wie Stufe II jedoch mit </a:t>
            </a:r>
            <a:r>
              <a:rPr lang="de-DE" sz="2000" u="sng"/>
              <a:t>Zusatzfragen</a:t>
            </a:r>
            <a:r>
              <a:rPr lang="de-DE" sz="2000"/>
              <a:t> im Bereich Gold Gerätekunde, einer </a:t>
            </a:r>
            <a:r>
              <a:rPr lang="de-DE" sz="2000" u="sng"/>
              <a:t>Zusatzaufgabe</a:t>
            </a:r>
            <a:r>
              <a:rPr lang="de-DE" sz="2000"/>
              <a:t> für jeden Trupp und einer Zusatzfrage „</a:t>
            </a:r>
            <a:r>
              <a:rPr lang="de-DE" sz="2000" u="sng"/>
              <a:t>Formulieren eines Entwicklungsbefehles</a:t>
            </a:r>
            <a:r>
              <a:rPr lang="de-DE" sz="2000"/>
              <a:t>“ für den GRKDT (siehe Teilnahmebedingungen, Seite 2).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8429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8429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0"/>
            <a:ext cx="892175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850106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68400"/>
            <a:ext cx="84296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14</a:t>
            </a:r>
            <a:r>
              <a:rPr lang="de-AT" sz="2400" b="1"/>
              <a:t>: </a:t>
            </a:r>
            <a:r>
              <a:rPr lang="de-DE" sz="2400" b="1"/>
              <a:t>Zusatzaufgabe für Trupps bei Stufe III (Gold) </a:t>
            </a:r>
            <a:endParaRPr lang="de-AT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>
                <a:solidFill>
                  <a:srgbClr val="0070C0"/>
                </a:solidFill>
              </a:rPr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  <p:sp>
        <p:nvSpPr>
          <p:cNvPr id="62468" name="Rechteck 5"/>
          <p:cNvSpPr>
            <a:spLocks noChangeArrowheads="1"/>
          </p:cNvSpPr>
          <p:nvPr/>
        </p:nvSpPr>
        <p:spPr bwMode="auto">
          <a:xfrm>
            <a:off x="571500" y="2500313"/>
            <a:ext cx="7929563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111111"/>
                </a:solidFill>
              </a:rPr>
              <a:t>Nach der Beantwortung des Fragebogens</a:t>
            </a:r>
            <a:r>
              <a:rPr lang="de-DE" dirty="0">
                <a:solidFill>
                  <a:srgbClr val="111111"/>
                </a:solidFill>
              </a:rPr>
              <a:t> muss der </a:t>
            </a:r>
            <a:r>
              <a:rPr lang="de-DE" b="1" dirty="0">
                <a:solidFill>
                  <a:srgbClr val="111111"/>
                </a:solidFill>
              </a:rPr>
              <a:t>Gruppenkommandant</a:t>
            </a:r>
            <a:r>
              <a:rPr lang="de-DE" dirty="0">
                <a:solidFill>
                  <a:srgbClr val="111111"/>
                </a:solidFill>
              </a:rPr>
              <a:t> bei Stufe III (Gold) </a:t>
            </a:r>
            <a:r>
              <a:rPr lang="de-DE" b="1" dirty="0">
                <a:solidFill>
                  <a:srgbClr val="111111"/>
                </a:solidFill>
              </a:rPr>
              <a:t>die Zusatzfrage „Formulieren eines </a:t>
            </a:r>
            <a:r>
              <a:rPr lang="de-DE" b="1" dirty="0" smtClean="0">
                <a:solidFill>
                  <a:srgbClr val="0070C0"/>
                </a:solidFill>
              </a:rPr>
              <a:t>Befehls an die Gruppe</a:t>
            </a:r>
            <a:r>
              <a:rPr lang="de-DE" b="1" dirty="0" smtClean="0">
                <a:solidFill>
                  <a:srgbClr val="111111"/>
                </a:solidFill>
              </a:rPr>
              <a:t>“ </a:t>
            </a:r>
            <a:r>
              <a:rPr lang="de-DE" b="1" dirty="0">
                <a:solidFill>
                  <a:srgbClr val="111111"/>
                </a:solidFill>
              </a:rPr>
              <a:t>beantworten</a:t>
            </a:r>
            <a:r>
              <a:rPr lang="de-DE" dirty="0">
                <a:solidFill>
                  <a:srgbClr val="111111"/>
                </a:solidFill>
              </a:rPr>
              <a:t>. Dazu zieht der Gruppenkommandant eines von 10 möglichen Beispielblättern und </a:t>
            </a:r>
            <a:r>
              <a:rPr lang="de-DE" b="1" dirty="0">
                <a:solidFill>
                  <a:srgbClr val="111111"/>
                </a:solidFill>
              </a:rPr>
              <a:t>gibt mündlich den entsprechenden </a:t>
            </a:r>
            <a:r>
              <a:rPr lang="de-DE" b="1" dirty="0" smtClean="0">
                <a:solidFill>
                  <a:srgbClr val="0070C0"/>
                </a:solidFill>
              </a:rPr>
              <a:t>Befehl an die Gruppe, welchen der Bewerter 2 entgegen nimmt.</a:t>
            </a:r>
            <a:r>
              <a:rPr lang="de-DE" b="1" dirty="0" smtClean="0">
                <a:solidFill>
                  <a:srgbClr val="111111"/>
                </a:solidFill>
              </a:rPr>
              <a:t> </a:t>
            </a:r>
            <a:endParaRPr lang="de-DE" dirty="0">
              <a:solidFill>
                <a:srgbClr val="111111"/>
              </a:solidFill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rgbClr val="11111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111111"/>
                </a:solidFill>
              </a:rPr>
              <a:t>Dieser prüft ob </a:t>
            </a:r>
            <a:r>
              <a:rPr lang="de-DE" b="1" dirty="0">
                <a:solidFill>
                  <a:srgbClr val="111111"/>
                </a:solidFill>
              </a:rPr>
              <a:t>alle Inhalte des Befehls sinngemäß vorhanden </a:t>
            </a:r>
            <a:r>
              <a:rPr lang="de-DE" dirty="0">
                <a:solidFill>
                  <a:srgbClr val="111111"/>
                </a:solidFill>
              </a:rPr>
              <a:t>waren und bewertet dies entsprechend. </a:t>
            </a:r>
          </a:p>
          <a:p>
            <a:endParaRPr lang="de-DE" sz="800" dirty="0">
              <a:solidFill>
                <a:srgbClr val="111111"/>
              </a:solidFill>
            </a:endParaRPr>
          </a:p>
          <a:p>
            <a:r>
              <a:rPr lang="de-DE" dirty="0" smtClean="0">
                <a:solidFill>
                  <a:srgbClr val="111111"/>
                </a:solidFill>
              </a:rPr>
              <a:t>Aufgabenbögen und Antworten finden sich </a:t>
            </a:r>
            <a:r>
              <a:rPr lang="de-DE" dirty="0">
                <a:solidFill>
                  <a:srgbClr val="111111"/>
                </a:solidFill>
              </a:rPr>
              <a:t>im ANHANG </a:t>
            </a:r>
            <a:r>
              <a:rPr lang="de-DE" dirty="0" smtClean="0">
                <a:solidFill>
                  <a:srgbClr val="111111"/>
                </a:solidFill>
              </a:rPr>
              <a:t>3!</a:t>
            </a:r>
            <a:endParaRPr lang="de-DE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/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6082" y="2500306"/>
            <a:ext cx="4867918" cy="32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714348" y="2357430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 dirty="0"/>
              <a:t>Aufgabe 1:</a:t>
            </a:r>
            <a:endParaRPr lang="de-AT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929090"/>
            <a:ext cx="469663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5932" y="2500330"/>
            <a:ext cx="492806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571500" y="22145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Aufgabe 2:</a:t>
            </a:r>
            <a:endParaRPr lang="de-AT" sz="2400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/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67" y="3990993"/>
            <a:ext cx="4488246" cy="265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71500" y="22145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Aufgabe 3:</a:t>
            </a:r>
            <a:endParaRPr lang="de-AT" sz="2400" b="1"/>
          </a:p>
        </p:txBody>
      </p:sp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839" y="2327275"/>
            <a:ext cx="4745160" cy="34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/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2" y="4214818"/>
            <a:ext cx="4347282" cy="21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86000"/>
            <a:ext cx="5072066" cy="345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571500" y="22145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Aufgabe 4:</a:t>
            </a:r>
            <a:endParaRPr lang="de-AT" sz="2400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/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824304"/>
            <a:ext cx="4502004" cy="26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4</a:t>
            </a:r>
            <a:r>
              <a:rPr lang="de-AT" sz="2400" b="1"/>
              <a:t>: Teilnahmebedingungen</a:t>
            </a:r>
          </a:p>
        </p:txBody>
      </p:sp>
      <p:sp>
        <p:nvSpPr>
          <p:cNvPr id="13316" name="Rechteck 3"/>
          <p:cNvSpPr>
            <a:spLocks noChangeArrowheads="1"/>
          </p:cNvSpPr>
          <p:nvPr/>
        </p:nvSpPr>
        <p:spPr bwMode="auto">
          <a:xfrm>
            <a:off x="357188" y="1792288"/>
            <a:ext cx="8572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Alle Teilnehmer:</a:t>
            </a:r>
          </a:p>
          <a:p>
            <a:endParaRPr lang="de-DE" sz="2000" b="1"/>
          </a:p>
          <a:p>
            <a:pPr>
              <a:buFont typeface="Arial" charset="0"/>
              <a:buChar char="•"/>
            </a:pPr>
            <a:r>
              <a:rPr lang="de-DE" sz="2000" b="1"/>
              <a:t> Grundlehrgang</a:t>
            </a:r>
          </a:p>
          <a:p>
            <a:endParaRPr lang="de-DE" sz="2000" b="1"/>
          </a:p>
          <a:p>
            <a:r>
              <a:rPr lang="de-DE" sz="2000" b="1"/>
              <a:t>Erste Hilfe Kurs:</a:t>
            </a:r>
          </a:p>
          <a:p>
            <a:pPr>
              <a:buFont typeface="Arial" charset="0"/>
              <a:buChar char="•"/>
            </a:pPr>
            <a:r>
              <a:rPr lang="de-DE" sz="2000" b="1"/>
              <a:t>16-h Kurs nicht älter als 5 Jahre</a:t>
            </a:r>
          </a:p>
          <a:p>
            <a:pPr>
              <a:buFont typeface="Arial" charset="0"/>
              <a:buChar char="•"/>
            </a:pPr>
            <a:r>
              <a:rPr lang="de-DE" sz="2000" b="1"/>
              <a:t>  8-h Kurs nicht älter als 5 Jahre</a:t>
            </a:r>
          </a:p>
          <a:p>
            <a:pPr>
              <a:buFont typeface="Arial" charset="0"/>
              <a:buChar char="•"/>
            </a:pPr>
            <a:r>
              <a:rPr lang="de-DE" sz="2000" b="1"/>
              <a:t>2 x 4h Auffrischung innerhalb 5 Jahre</a:t>
            </a:r>
          </a:p>
          <a:p>
            <a:pPr>
              <a:buFont typeface="Arial" charset="0"/>
              <a:buChar char="•"/>
            </a:pPr>
            <a:endParaRPr lang="de-DE" sz="2000" b="1"/>
          </a:p>
          <a:p>
            <a:pPr>
              <a:buFont typeface="Wingdings" pitchFamily="2" charset="2"/>
              <a:buChar char="ü"/>
            </a:pPr>
            <a:r>
              <a:rPr lang="de-DE" sz="2000"/>
              <a:t>Feuerwehrsanitäterausbildung</a:t>
            </a:r>
          </a:p>
          <a:p>
            <a:pPr>
              <a:buFont typeface="Wingdings" pitchFamily="2" charset="2"/>
              <a:buChar char="ü"/>
            </a:pPr>
            <a:r>
              <a:rPr lang="de-DE" sz="2000"/>
              <a:t>Aktiver Sanitäter mit gültigem Ausweis</a:t>
            </a:r>
          </a:p>
          <a:p>
            <a:pPr>
              <a:buFont typeface="Wingdings" pitchFamily="2" charset="2"/>
              <a:buChar char="ü"/>
            </a:pPr>
            <a:r>
              <a:rPr lang="de-DE" sz="2000"/>
              <a:t>SAN-Ausbildung beim ÖBH</a:t>
            </a:r>
          </a:p>
          <a:p>
            <a:endParaRPr lang="de-DE" sz="2000"/>
          </a:p>
          <a:p>
            <a:endParaRPr lang="de-DE" sz="20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143380"/>
            <a:ext cx="4934657" cy="248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71751"/>
            <a:ext cx="4857752" cy="287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571500" y="22145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Aufgabe 5:</a:t>
            </a:r>
            <a:endParaRPr lang="de-AT" sz="2400" b="1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/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6000"/>
            <a:ext cx="4652964" cy="330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71500" y="22145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Aufgabe 6:</a:t>
            </a:r>
            <a:endParaRPr lang="de-AT" sz="2400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/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092457"/>
            <a:ext cx="4857753" cy="247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571500" y="22145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Aufgabe 7:</a:t>
            </a:r>
            <a:endParaRPr lang="de-AT" sz="2400" b="1"/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98688"/>
            <a:ext cx="4714908" cy="369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/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4629159" cy="25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7589"/>
            <a:ext cx="4714908" cy="362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571500" y="22145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Aufgabe 8:</a:t>
            </a:r>
            <a:endParaRPr lang="de-AT" sz="2400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/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4661033" cy="286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4768" y="2357439"/>
            <a:ext cx="4949232" cy="314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571500" y="22145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Aufgabe 9:</a:t>
            </a:r>
            <a:endParaRPr lang="de-AT" sz="2400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/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4583106" cy="27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616110" cy="28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71500" y="22145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Aufgabe 10:</a:t>
            </a:r>
            <a:endParaRPr lang="de-AT" sz="2400" b="1"/>
          </a:p>
        </p:txBody>
      </p:sp>
      <p:pic>
        <p:nvPicPr>
          <p:cNvPr id="727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1514" y="2214563"/>
            <a:ext cx="4772485" cy="328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 dirty="0"/>
              <a:t>Kapitel 15</a:t>
            </a:r>
            <a:r>
              <a:rPr lang="de-AT" sz="2400" b="1" dirty="0"/>
              <a:t>: </a:t>
            </a:r>
            <a:r>
              <a:rPr lang="de-DE" sz="2400" b="1" dirty="0"/>
              <a:t>Zusatzaufgabe „Formulieren eines </a:t>
            </a:r>
          </a:p>
          <a:p>
            <a:r>
              <a:rPr lang="de-DE" sz="2400" b="1" dirty="0"/>
              <a:t>                   </a:t>
            </a:r>
            <a:r>
              <a:rPr lang="de-DE" sz="2400" b="1" dirty="0" smtClean="0">
                <a:solidFill>
                  <a:srgbClr val="0070C0"/>
                </a:solidFill>
              </a:rPr>
              <a:t>Befehls an die Gruppe</a:t>
            </a:r>
            <a:r>
              <a:rPr lang="de-DE" sz="2400" b="1" dirty="0" smtClean="0"/>
              <a:t>“ </a:t>
            </a:r>
            <a:r>
              <a:rPr lang="de-DE" sz="2400" b="1" dirty="0"/>
              <a:t>für den </a:t>
            </a:r>
          </a:p>
          <a:p>
            <a:r>
              <a:rPr lang="de-DE" sz="2400" b="1" dirty="0"/>
              <a:t>                   Gruppenkommandant bei Stufe III (Gold) </a:t>
            </a:r>
            <a:endParaRPr lang="de-AT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308100"/>
            <a:ext cx="885825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 u="sng"/>
              <a:t>Grundaufstellung:</a:t>
            </a:r>
            <a:endParaRPr lang="de-AT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 u="sng"/>
              <a:t>Endaufstellung:</a:t>
            </a:r>
            <a:endParaRPr lang="de-AT" sz="2400" b="1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25"/>
            <a:ext cx="91440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19138" y="15001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Vor der Zeitmessung:</a:t>
            </a:r>
            <a:endParaRPr lang="de-AT" sz="2400" b="1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357188" y="2214563"/>
            <a:ext cx="85725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de-DE"/>
              <a:t>Falscher Einsatzbefehl des Gruppenkommandanten </a:t>
            </a:r>
            <a:r>
              <a:rPr lang="de-DE" b="1"/>
              <a:t>10</a:t>
            </a:r>
            <a:r>
              <a:rPr lang="de-DE"/>
              <a:t> </a:t>
            </a:r>
          </a:p>
          <a:p>
            <a:pPr>
              <a:lnSpc>
                <a:spcPct val="250000"/>
              </a:lnSpc>
            </a:pPr>
            <a:r>
              <a:rPr lang="de-DE"/>
              <a:t>Falsche Aufstellung der Mannschaft </a:t>
            </a:r>
            <a:r>
              <a:rPr lang="de-DE" b="1"/>
              <a:t>5</a:t>
            </a:r>
            <a:r>
              <a:rPr lang="de-DE"/>
              <a:t> </a:t>
            </a:r>
          </a:p>
          <a:p>
            <a:pPr>
              <a:lnSpc>
                <a:spcPct val="250000"/>
              </a:lnSpc>
            </a:pPr>
            <a:r>
              <a:rPr lang="de-DE"/>
              <a:t>Gerätekunde </a:t>
            </a:r>
            <a:r>
              <a:rPr lang="de-DE" b="1"/>
              <a:t>je Fehler 3 </a:t>
            </a:r>
          </a:p>
          <a:p>
            <a:pPr>
              <a:lnSpc>
                <a:spcPct val="250000"/>
              </a:lnSpc>
            </a:pPr>
            <a:r>
              <a:rPr lang="de-DE"/>
              <a:t>Fehler bei Zusatzfrage Gerätekunde (Stufe III) </a:t>
            </a:r>
            <a:r>
              <a:rPr lang="de-DE" b="1"/>
              <a:t>2 </a:t>
            </a:r>
          </a:p>
          <a:p>
            <a:pPr>
              <a:lnSpc>
                <a:spcPct val="250000"/>
              </a:lnSpc>
            </a:pPr>
            <a:endParaRPr lang="de-DE" b="1"/>
          </a:p>
          <a:p>
            <a:pPr>
              <a:lnSpc>
                <a:spcPct val="150000"/>
              </a:lnSpc>
            </a:pPr>
            <a:r>
              <a:rPr lang="de-DE"/>
              <a:t>Fehler bei der Zusatzaufgabe GRKDT „Entwicklungsbefehl“ (Stufe III) </a:t>
            </a:r>
          </a:p>
          <a:p>
            <a:pPr>
              <a:lnSpc>
                <a:spcPct val="150000"/>
              </a:lnSpc>
            </a:pPr>
            <a:r>
              <a:rPr lang="de-DE" b="1"/>
              <a:t>je fehlendem Teil 1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19138" y="15001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Vor der Zeitmessung:</a:t>
            </a:r>
            <a:endParaRPr lang="de-AT" sz="2400" b="1"/>
          </a:p>
        </p:txBody>
      </p:sp>
      <p:sp>
        <p:nvSpPr>
          <p:cNvPr id="76805" name="Rechteck 8"/>
          <p:cNvSpPr>
            <a:spLocks noChangeArrowheads="1"/>
          </p:cNvSpPr>
          <p:nvPr/>
        </p:nvSpPr>
        <p:spPr bwMode="auto">
          <a:xfrm>
            <a:off x="357188" y="2214563"/>
            <a:ext cx="85725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Unsachgemäßes Lagern der Geräte im Fahrzeug  </a:t>
            </a:r>
          </a:p>
          <a:p>
            <a:pPr>
              <a:lnSpc>
                <a:spcPct val="150000"/>
              </a:lnSpc>
            </a:pPr>
            <a:r>
              <a:rPr lang="de-DE" dirty="0"/>
              <a:t>z. B. Stromerzeuger - Anschlüsse ohne Schutzkappen; </a:t>
            </a:r>
          </a:p>
          <a:p>
            <a:pPr>
              <a:lnSpc>
                <a:spcPct val="150000"/>
              </a:lnSpc>
            </a:pPr>
            <a:r>
              <a:rPr lang="de-DE" dirty="0"/>
              <a:t>Warnzeichen ohne Hüllen; Geräte in Halterungen aber nicht befestigt wenn Befestigung vorgesehen; Geräte müssen so gehaltert </a:t>
            </a:r>
            <a:r>
              <a:rPr lang="de-DE" dirty="0" smtClean="0"/>
              <a:t>sein, </a:t>
            </a:r>
            <a:r>
              <a:rPr lang="de-DE" dirty="0"/>
              <a:t>dass diese sicher im Fahrzeug transportiert werden können.  </a:t>
            </a:r>
            <a:r>
              <a:rPr lang="de-DE" b="1" dirty="0"/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4</a:t>
            </a:r>
            <a:r>
              <a:rPr lang="de-AT" sz="2400" b="1"/>
              <a:t>: Teilnahmebedingungen</a:t>
            </a:r>
          </a:p>
        </p:txBody>
      </p:sp>
      <p:sp>
        <p:nvSpPr>
          <p:cNvPr id="12292" name="Rechteck 3"/>
          <p:cNvSpPr>
            <a:spLocks noChangeArrowheads="1"/>
          </p:cNvSpPr>
          <p:nvPr/>
        </p:nvSpPr>
        <p:spPr bwMode="auto">
          <a:xfrm>
            <a:off x="428625" y="1643063"/>
            <a:ext cx="85725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Grkdt: Gruppenkommandantenlehrgang</a:t>
            </a:r>
          </a:p>
          <a:p>
            <a:endParaRPr lang="de-DE" sz="2000" b="1"/>
          </a:p>
          <a:p>
            <a:endParaRPr lang="de-DE" sz="2000" b="1"/>
          </a:p>
          <a:p>
            <a:r>
              <a:rPr lang="de-DE" sz="2000" b="1"/>
              <a:t>MA´s:	- Maschinisten- oder </a:t>
            </a:r>
          </a:p>
          <a:p>
            <a:r>
              <a:rPr lang="de-DE" sz="2000" b="1"/>
              <a:t>             - TLF-Maschinisten-Lehrgang oder</a:t>
            </a:r>
          </a:p>
          <a:p>
            <a:r>
              <a:rPr lang="de-DE" sz="2000" b="1"/>
              <a:t>             - Maschinistengrundausbildung in der Feuerwehr</a:t>
            </a:r>
          </a:p>
          <a:p>
            <a:endParaRPr lang="de-DE" sz="800" b="1"/>
          </a:p>
          <a:p>
            <a:r>
              <a:rPr lang="de-DE" sz="2000" b="1"/>
              <a:t>	- jeweilige Lenkerberechtigung am Abnahmetag nachweisen</a:t>
            </a:r>
          </a:p>
          <a:p>
            <a:endParaRPr lang="de-DE" sz="2000" b="1"/>
          </a:p>
          <a:p>
            <a:r>
              <a:rPr lang="de-DE" sz="2000"/>
              <a:t>Wenn die zivile Lenkerberechtigung für C/C1 abgelaufen ist so muss zusätzlich der gültige Feuerwehrführerschein vorgewiesen werden </a:t>
            </a:r>
          </a:p>
          <a:p>
            <a:endParaRPr lang="de-DE" sz="2000"/>
          </a:p>
          <a:p>
            <a:endParaRPr lang="de-DE" sz="2000"/>
          </a:p>
          <a:p>
            <a:r>
              <a:rPr lang="de-DE" sz="2000"/>
              <a:t>Stufe II: Nachweis Leistungsprüfung Stufe 1 </a:t>
            </a:r>
          </a:p>
          <a:p>
            <a:endParaRPr lang="de-DE" sz="2000"/>
          </a:p>
          <a:p>
            <a:r>
              <a:rPr lang="de-DE" sz="2000"/>
              <a:t>Stufe III: Nachweis Leistungsprüfung Stufe 2 und 2 TN „Technischen LG 1“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719138" y="15001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Vor der Zeitmessung:</a:t>
            </a:r>
            <a:endParaRPr lang="de-AT" sz="2400" b="1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357188" y="2214563"/>
            <a:ext cx="85725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/>
              <a:t>Fehler bei Fragebogen Gruppenkommandant. Die Frage ist falsch, wenn ein oder mehrere Antworten zu viel oder zu wenig angekreuzt wurden </a:t>
            </a:r>
            <a:r>
              <a:rPr lang="de-DE" b="1"/>
              <a:t>. je 1</a:t>
            </a:r>
          </a:p>
          <a:p>
            <a:pPr>
              <a:lnSpc>
                <a:spcPct val="150000"/>
              </a:lnSpc>
            </a:pPr>
            <a:endParaRPr lang="de-DE" b="1"/>
          </a:p>
          <a:p>
            <a:pPr>
              <a:lnSpc>
                <a:spcPct val="150000"/>
              </a:lnSpc>
            </a:pPr>
            <a:r>
              <a:rPr lang="de-DE"/>
              <a:t>Persönliche Schutzausrüstung einschl. Feuerwehrgurt und Einmal-Untersuchungshandschuhe nicht vollständig </a:t>
            </a:r>
          </a:p>
          <a:p>
            <a:pPr>
              <a:lnSpc>
                <a:spcPct val="150000"/>
              </a:lnSpc>
            </a:pPr>
            <a:r>
              <a:rPr lang="de-DE"/>
              <a:t>Achtung Helm-Nackenschutz, Ausrüstung muss Normen und Dienstbekleidungsordnung entsprechen!!! </a:t>
            </a:r>
            <a:r>
              <a:rPr lang="de-DE" b="1"/>
              <a:t>je Ausrüstungsgegenstand 1</a:t>
            </a:r>
          </a:p>
          <a:p>
            <a:pPr>
              <a:lnSpc>
                <a:spcPct val="150000"/>
              </a:lnSpc>
            </a:pPr>
            <a:endParaRPr lang="de-DE" b="1"/>
          </a:p>
          <a:p>
            <a:pPr>
              <a:lnSpc>
                <a:spcPct val="150000"/>
              </a:lnSpc>
            </a:pPr>
            <a:r>
              <a:rPr lang="de-DE" b="1"/>
              <a:t> </a:t>
            </a: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357188" y="5357813"/>
            <a:ext cx="85725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de-DE"/>
              <a:t>Blindstopfen der Hydraulikleitungen nicht zusammengesteckt od. fehlend </a:t>
            </a:r>
            <a:r>
              <a:rPr lang="de-DE" b="1"/>
              <a:t>2</a:t>
            </a:r>
            <a:r>
              <a:rPr lang="de-DE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19138" y="15001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Während der Zeitmessung:</a:t>
            </a:r>
            <a:endParaRPr lang="de-AT" sz="2400" b="1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571500" y="2236788"/>
            <a:ext cx="85725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Stromerzeuger innerhalb der Sollzeit nicht in Betrieb genommen </a:t>
            </a:r>
            <a:r>
              <a:rPr lang="de-DE" b="1"/>
              <a:t>35</a:t>
            </a:r>
          </a:p>
          <a:p>
            <a:endParaRPr lang="de-DE"/>
          </a:p>
          <a:p>
            <a:r>
              <a:rPr lang="de-DE"/>
              <a:t>Beleuchtungsanlage fällt zum Teil oder ganz aus </a:t>
            </a:r>
            <a:r>
              <a:rPr lang="de-DE" b="1"/>
              <a:t>10 </a:t>
            </a:r>
          </a:p>
          <a:p>
            <a:endParaRPr lang="de-DE"/>
          </a:p>
          <a:p>
            <a:r>
              <a:rPr lang="de-DE"/>
              <a:t>Tätigkeiten durch andere Feuerwehrmitglieder ausgeführt, als in der Vorschrift festgelegt </a:t>
            </a:r>
            <a:r>
              <a:rPr lang="de-DE" b="1"/>
              <a:t>je 10 </a:t>
            </a:r>
          </a:p>
          <a:p>
            <a:endParaRPr lang="de-DE"/>
          </a:p>
          <a:p>
            <a:r>
              <a:rPr lang="de-DE"/>
              <a:t>Maschinist sitzt beim Fahrzeugstarten nicht auf dem Fahrersitz, Maschinisten haben beim Starten des Fahrzeuges Türe nicht geschlossen </a:t>
            </a:r>
            <a:r>
              <a:rPr lang="de-DE" b="1"/>
              <a:t>10</a:t>
            </a:r>
          </a:p>
          <a:p>
            <a:endParaRPr lang="de-DE" b="1"/>
          </a:p>
          <a:p>
            <a:r>
              <a:rPr lang="de-DE"/>
              <a:t>Warnblinkanlage, Blaulicht, Abblendlicht, Verkehrsleiteinrichtung und Umfeldbeleuchtung nicht sofort nach dem Einsatzbefehl des Gruppenkommandanten eingeschaltet    </a:t>
            </a:r>
            <a:r>
              <a:rPr lang="de-DE" b="1"/>
              <a:t>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719138" y="15001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Während der Zeitmessung:</a:t>
            </a:r>
            <a:endParaRPr lang="de-AT" sz="2400" b="1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571500" y="1928813"/>
            <a:ext cx="85725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Nichtsichern des Unfall-Fahrzeuges gegen Wegrollen (an der nichtgelenkten Achse)   </a:t>
            </a:r>
            <a:r>
              <a:rPr lang="de-DE" b="1" dirty="0"/>
              <a:t>5</a:t>
            </a:r>
          </a:p>
          <a:p>
            <a:endParaRPr lang="de-DE" dirty="0"/>
          </a:p>
          <a:p>
            <a:r>
              <a:rPr lang="de-DE" dirty="0"/>
              <a:t>Unfallfahrzeug nicht unterbaut oder an weniger als 4 Punkten</a:t>
            </a:r>
          </a:p>
          <a:p>
            <a:r>
              <a:rPr lang="de-DE" dirty="0"/>
              <a:t>(Unterbau muss Fahrzeugkontakt haben)   </a:t>
            </a:r>
            <a:r>
              <a:rPr lang="de-DE" b="1" dirty="0"/>
              <a:t>10</a:t>
            </a:r>
          </a:p>
          <a:p>
            <a:endParaRPr lang="de-DE" dirty="0"/>
          </a:p>
          <a:p>
            <a:r>
              <a:rPr lang="de-DE" dirty="0"/>
              <a:t>Stromerzeuger unter Belastung gestartet, (nach Anstecken der Leitungen)    </a:t>
            </a:r>
            <a:r>
              <a:rPr lang="de-DE" b="1" dirty="0"/>
              <a:t>5</a:t>
            </a:r>
          </a:p>
          <a:p>
            <a:endParaRPr lang="de-DE" dirty="0"/>
          </a:p>
          <a:p>
            <a:r>
              <a:rPr lang="de-DE" dirty="0"/>
              <a:t>Falscher </a:t>
            </a:r>
            <a:r>
              <a:rPr lang="de-DE" dirty="0" smtClean="0">
                <a:solidFill>
                  <a:srgbClr val="0070C0"/>
                </a:solidFill>
              </a:rPr>
              <a:t>Befehl an den Rettungstrupp </a:t>
            </a:r>
            <a:r>
              <a:rPr lang="de-DE" dirty="0" smtClean="0"/>
              <a:t>des </a:t>
            </a:r>
            <a:r>
              <a:rPr lang="de-DE" dirty="0"/>
              <a:t>GRKDT bei Vornahme der Rettungsgeräte   </a:t>
            </a:r>
            <a:r>
              <a:rPr lang="de-DE" b="1" dirty="0"/>
              <a:t>5</a:t>
            </a:r>
          </a:p>
          <a:p>
            <a:endParaRPr lang="de-DE" dirty="0"/>
          </a:p>
          <a:p>
            <a:r>
              <a:rPr lang="de-DE" dirty="0"/>
              <a:t>Melder - keine Erste-Hilfe-Ausrüstung oder nur Kfz-Verbandskasten, keine </a:t>
            </a:r>
            <a:r>
              <a:rPr lang="de-DE" dirty="0" err="1"/>
              <a:t>Meldertasche</a:t>
            </a:r>
            <a:r>
              <a:rPr lang="de-DE" dirty="0"/>
              <a:t>, oder kein Inhalt in </a:t>
            </a:r>
            <a:r>
              <a:rPr lang="de-DE" dirty="0" err="1"/>
              <a:t>Meldertasche</a:t>
            </a:r>
            <a:r>
              <a:rPr lang="de-DE" dirty="0"/>
              <a:t>    </a:t>
            </a:r>
            <a:r>
              <a:rPr lang="de-DE" b="1" dirty="0"/>
              <a:t>5</a:t>
            </a:r>
          </a:p>
          <a:p>
            <a:endParaRPr lang="de-DE" dirty="0"/>
          </a:p>
          <a:p>
            <a:r>
              <a:rPr lang="de-DE" dirty="0"/>
              <a:t>Kein Wasser am Strahlrohr (bei </a:t>
            </a:r>
            <a:r>
              <a:rPr lang="de-DE" dirty="0" err="1"/>
              <a:t>Angriffsbefehlbefehl</a:t>
            </a:r>
            <a:r>
              <a:rPr lang="de-DE" dirty="0"/>
              <a:t> GRKDT)    </a:t>
            </a:r>
            <a:r>
              <a:rPr lang="de-DE" b="1" dirty="0"/>
              <a:t>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19138" y="15001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Während der Zeitmessung:</a:t>
            </a:r>
            <a:endParaRPr lang="de-AT" sz="2400" b="1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571500" y="1928813"/>
            <a:ext cx="85725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Offene Laden und Drehfächer sowie seitliche Türen  und </a:t>
            </a:r>
            <a:r>
              <a:rPr lang="de-DE" dirty="0" err="1"/>
              <a:t>Auftrittsklappen</a:t>
            </a:r>
            <a:r>
              <a:rPr lang="de-DE" dirty="0"/>
              <a:t> bei unbesetzten Geräte-/Mannschaftsräumen, mit Ausnahme der Rollos.   </a:t>
            </a:r>
            <a:r>
              <a:rPr lang="de-DE" b="1" dirty="0"/>
              <a:t>3</a:t>
            </a:r>
          </a:p>
          <a:p>
            <a:endParaRPr lang="de-DE" b="1" dirty="0"/>
          </a:p>
          <a:p>
            <a:r>
              <a:rPr lang="de-DE" dirty="0"/>
              <a:t>Ausgangsdruck von 20-30 bar HD nicht eingehalten   </a:t>
            </a:r>
            <a:r>
              <a:rPr lang="de-DE" b="1" dirty="0"/>
              <a:t>2 </a:t>
            </a:r>
          </a:p>
          <a:p>
            <a:endParaRPr lang="de-DE" b="1" dirty="0"/>
          </a:p>
          <a:p>
            <a:r>
              <a:rPr lang="de-DE" dirty="0"/>
              <a:t>Sprechen während der Arbeit (je Fall) (ausgenommen Zusatzaufgaben der Trupps bei Stufe III)   </a:t>
            </a:r>
            <a:r>
              <a:rPr lang="de-DE" b="1" dirty="0"/>
              <a:t>2</a:t>
            </a:r>
          </a:p>
          <a:p>
            <a:endParaRPr lang="de-DE" b="1" dirty="0"/>
          </a:p>
          <a:p>
            <a:r>
              <a:rPr lang="de-DE" dirty="0"/>
              <a:t>Abspringen vom Fahrzeug   </a:t>
            </a:r>
            <a:r>
              <a:rPr lang="de-DE" b="1" dirty="0"/>
              <a:t>je Fall 2 </a:t>
            </a:r>
          </a:p>
          <a:p>
            <a:endParaRPr lang="de-DE" b="1" dirty="0"/>
          </a:p>
          <a:p>
            <a:r>
              <a:rPr lang="de-DE" dirty="0"/>
              <a:t>Nicht ordnungsgemäßes Benützen der Auftritte, unsachgemäßes Entnehmen der Geräte    </a:t>
            </a:r>
            <a:r>
              <a:rPr lang="de-DE" b="1" dirty="0"/>
              <a:t>je Fall 2 </a:t>
            </a:r>
          </a:p>
          <a:p>
            <a:endParaRPr lang="de-DE" b="1" dirty="0"/>
          </a:p>
          <a:p>
            <a:r>
              <a:rPr lang="de-DE" dirty="0" smtClean="0">
                <a:solidFill>
                  <a:srgbClr val="0070C0"/>
                </a:solidFill>
              </a:rPr>
              <a:t>Befehl an den Rettungstrupp </a:t>
            </a:r>
            <a:r>
              <a:rPr lang="de-DE" dirty="0" smtClean="0"/>
              <a:t>bevor </a:t>
            </a:r>
            <a:r>
              <a:rPr lang="de-DE" dirty="0"/>
              <a:t>er vom G-TRF die Meldung bekommt: „Beleuchtung aufgebaut“ und alle Trupps bereitstehen    </a:t>
            </a:r>
            <a:r>
              <a:rPr lang="de-DE" b="1" dirty="0"/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719138" y="15001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Während der Zeitmessung:</a:t>
            </a:r>
            <a:endParaRPr lang="de-AT" sz="2400" b="1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571500" y="1928813"/>
            <a:ext cx="8572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Unterlassung der Wiederholung des Befehles </a:t>
            </a:r>
            <a:r>
              <a:rPr lang="de-DE" dirty="0" smtClean="0">
                <a:solidFill>
                  <a:srgbClr val="0070C0"/>
                </a:solidFill>
              </a:rPr>
              <a:t>vom GRKDT an den RTR  durch R-TRF</a:t>
            </a:r>
            <a:r>
              <a:rPr lang="de-DE" dirty="0" smtClean="0"/>
              <a:t> , </a:t>
            </a:r>
            <a:r>
              <a:rPr lang="de-DE" dirty="0" smtClean="0">
                <a:solidFill>
                  <a:srgbClr val="0070C0"/>
                </a:solidFill>
              </a:rPr>
              <a:t>oder keine Bestätigung des Befehls mit Handzeichen</a:t>
            </a:r>
            <a:r>
              <a:rPr lang="de-DE" dirty="0" smtClean="0"/>
              <a:t>, oder falsche Ausführung      </a:t>
            </a:r>
            <a:r>
              <a:rPr lang="de-DE" b="1" dirty="0"/>
              <a:t>2</a:t>
            </a:r>
          </a:p>
          <a:p>
            <a:endParaRPr lang="de-DE" dirty="0"/>
          </a:p>
          <a:p>
            <a:r>
              <a:rPr lang="de-DE" dirty="0"/>
              <a:t>Übertreten der Begrenzungslinien </a:t>
            </a:r>
            <a:r>
              <a:rPr lang="de-DE" b="1" dirty="0"/>
              <a:t>(je Fall) 1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19138" y="15001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Nach der Zeitmessung:</a:t>
            </a:r>
            <a:endParaRPr lang="de-AT" sz="2400" b="1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571500" y="1928813"/>
            <a:ext cx="8572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Falsche Bedienung von Spreizer und Schere (schließen statt öffnen und umgekehrt oder keine ganze Bewegung durchgeführt)    </a:t>
            </a:r>
            <a:r>
              <a:rPr lang="de-DE" b="1"/>
              <a:t>10</a:t>
            </a:r>
          </a:p>
          <a:p>
            <a:r>
              <a:rPr lang="de-DE"/>
              <a:t> </a:t>
            </a:r>
          </a:p>
          <a:p>
            <a:r>
              <a:rPr lang="de-DE"/>
              <a:t>Rettungstrupp ohne wirksamen Augenschutz während des Einsatzes (spätestens ab erster Bewegung Sreizer)     </a:t>
            </a:r>
            <a:r>
              <a:rPr lang="de-DE" b="1"/>
              <a:t>je Fall 10 </a:t>
            </a:r>
          </a:p>
          <a:p>
            <a:r>
              <a:rPr lang="de-DE"/>
              <a:t> </a:t>
            </a:r>
          </a:p>
          <a:p>
            <a:r>
              <a:rPr lang="de-DE"/>
              <a:t>Unterlassen des Befehles „Ventil auf … umstellen!“ </a:t>
            </a:r>
            <a:r>
              <a:rPr lang="de-DE" b="1"/>
              <a:t>5</a:t>
            </a:r>
          </a:p>
          <a:p>
            <a:endParaRPr lang="de-DE" b="1"/>
          </a:p>
          <a:p>
            <a:r>
              <a:rPr lang="de-DE"/>
              <a:t>Melder - kein Funkgerät, nicht eingeschalten oder falscher Kanal   </a:t>
            </a:r>
            <a:r>
              <a:rPr lang="de-DE" b="1"/>
              <a:t>2</a:t>
            </a:r>
          </a:p>
          <a:p>
            <a:endParaRPr lang="de-DE" b="1"/>
          </a:p>
          <a:p>
            <a:r>
              <a:rPr lang="de-DE"/>
              <a:t>Einsatzstelle nicht fachgerecht abgesichert</a:t>
            </a:r>
          </a:p>
          <a:p>
            <a:r>
              <a:rPr lang="de-DE"/>
              <a:t>Weitwarnleuchte blinkt nicht, Verkehrsleitkegel sind irgendwie aufgestellt, Handlampen als Weitwarnblinkleuchten haben keine orange Scheibe, Triopandreiecke stehen nicht an den Straßenrändern    </a:t>
            </a:r>
            <a:r>
              <a:rPr lang="de-DE" b="1"/>
              <a:t>je Fall 5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719138" y="15001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Nach der Zeitmessung:</a:t>
            </a:r>
            <a:endParaRPr lang="de-AT" sz="2400" b="1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571500" y="1928813"/>
            <a:ext cx="85725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Fehler beim Lösen der </a:t>
            </a:r>
            <a:r>
              <a:rPr lang="de-DE" dirty="0" err="1"/>
              <a:t>Truppaufgabe</a:t>
            </a:r>
            <a:r>
              <a:rPr lang="de-DE" dirty="0"/>
              <a:t>: </a:t>
            </a:r>
          </a:p>
          <a:p>
            <a:r>
              <a:rPr lang="de-DE" dirty="0" err="1"/>
              <a:t>Truppaufgabe</a:t>
            </a:r>
            <a:r>
              <a:rPr lang="de-DE" dirty="0"/>
              <a:t> nicht vollständig oder fehlerhaft gelöst</a:t>
            </a:r>
            <a:r>
              <a:rPr lang="de-DE" b="1" dirty="0"/>
              <a:t>, je Trupp 2 </a:t>
            </a:r>
          </a:p>
          <a:p>
            <a:r>
              <a:rPr lang="de-DE" dirty="0"/>
              <a:t>weniger als zwei Antworten unter zusätzlicher Punkt genannt </a:t>
            </a:r>
            <a:r>
              <a:rPr lang="de-DE" b="1" dirty="0"/>
              <a:t>je Trupp 2</a:t>
            </a:r>
          </a:p>
          <a:p>
            <a:endParaRPr lang="de-DE" b="1" dirty="0"/>
          </a:p>
          <a:p>
            <a:r>
              <a:rPr lang="de-DE" dirty="0"/>
              <a:t>Defekte oder fehlerhafte Einsatzgeräte    </a:t>
            </a:r>
            <a:r>
              <a:rPr lang="de-DE" b="1" dirty="0"/>
              <a:t>je Fall 5 </a:t>
            </a:r>
          </a:p>
          <a:p>
            <a:endParaRPr lang="de-DE" b="1" dirty="0"/>
          </a:p>
          <a:p>
            <a:r>
              <a:rPr lang="de-DE" dirty="0"/>
              <a:t>Spreizer , Schere nicht in Grundstellung   </a:t>
            </a:r>
            <a:r>
              <a:rPr lang="de-DE" b="1" dirty="0"/>
              <a:t>5 </a:t>
            </a:r>
          </a:p>
          <a:p>
            <a:endParaRPr lang="de-DE" b="1" dirty="0"/>
          </a:p>
          <a:p>
            <a:r>
              <a:rPr lang="de-DE" dirty="0"/>
              <a:t>Abstellen des Stromerzeugers unter Belastung (eingesteckte oder eingeschaltete Verbraucher)   </a:t>
            </a:r>
            <a:r>
              <a:rPr lang="de-DE" b="1" dirty="0"/>
              <a:t>3</a:t>
            </a:r>
          </a:p>
          <a:p>
            <a:endParaRPr lang="de-DE" b="1" dirty="0"/>
          </a:p>
          <a:p>
            <a:r>
              <a:rPr lang="de-DE" dirty="0"/>
              <a:t>Mannschaft und Geräte außerhalb des angenommenen Fahrbahnrandes bzw. der Mittellinie aufgestellt oder abgelegt (Ausnahme – Kabel am Fahrbahnrand)   </a:t>
            </a:r>
            <a:r>
              <a:rPr lang="de-DE" b="1" dirty="0"/>
              <a:t>2</a:t>
            </a:r>
          </a:p>
          <a:p>
            <a:endParaRPr lang="de-DE" b="1" dirty="0" smtClean="0"/>
          </a:p>
          <a:p>
            <a:r>
              <a:rPr lang="de-DE" dirty="0" smtClean="0">
                <a:solidFill>
                  <a:srgbClr val="0070C0"/>
                </a:solidFill>
              </a:rPr>
              <a:t>Falsche Endaufstellung der Mannschaft    </a:t>
            </a:r>
            <a:r>
              <a:rPr lang="de-DE" b="1" dirty="0" smtClean="0">
                <a:solidFill>
                  <a:srgbClr val="0070C0"/>
                </a:solidFill>
              </a:rPr>
              <a:t>5</a:t>
            </a:r>
          </a:p>
          <a:p>
            <a:endParaRPr lang="de-DE" b="1" dirty="0"/>
          </a:p>
          <a:p>
            <a:r>
              <a:rPr lang="de-DE" dirty="0"/>
              <a:t>Einsatzausrüstung der Trupps unvollständig     </a:t>
            </a:r>
            <a:r>
              <a:rPr lang="de-DE" b="1" dirty="0"/>
              <a:t>je Fall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719138" y="15001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Nach der Zeitmessung:</a:t>
            </a:r>
            <a:endParaRPr lang="de-AT" sz="2400" b="1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571500" y="1928813"/>
            <a:ext cx="85725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Einsatzgeräte nicht in Ordnung, z. B. HD-Strahlrohr rinnt stärker    </a:t>
            </a:r>
            <a:r>
              <a:rPr lang="de-DE" b="1" dirty="0"/>
              <a:t>2</a:t>
            </a:r>
          </a:p>
          <a:p>
            <a:endParaRPr lang="de-DE" dirty="0"/>
          </a:p>
          <a:p>
            <a:r>
              <a:rPr lang="de-DE" dirty="0"/>
              <a:t>Beleuchtungsanlage unsachgemäß aufgestellt</a:t>
            </a:r>
          </a:p>
          <a:p>
            <a:r>
              <a:rPr lang="de-DE" dirty="0"/>
              <a:t>z.B.: Scheinwerfer leuchtet nicht auf Unfallfahrzeug, Scheinwerfer sind nicht ganz auf Stativ aufgesetzt, Fixierschraube ist nicht festgezogen, Stativ nicht ganz ausgezogen     </a:t>
            </a:r>
            <a:r>
              <a:rPr lang="de-DE" b="1" dirty="0"/>
              <a:t>2</a:t>
            </a:r>
          </a:p>
          <a:p>
            <a:endParaRPr lang="de-DE" dirty="0"/>
          </a:p>
          <a:p>
            <a:r>
              <a:rPr lang="de-DE" dirty="0"/>
              <a:t>Kabeltrommel nicht ganz abgerollt und/oder nicht aufgestellt   </a:t>
            </a:r>
            <a:r>
              <a:rPr lang="de-DE" b="1" dirty="0"/>
              <a:t>2 </a:t>
            </a:r>
          </a:p>
          <a:p>
            <a:endParaRPr lang="de-DE" dirty="0"/>
          </a:p>
          <a:p>
            <a:r>
              <a:rPr lang="de-DE" dirty="0"/>
              <a:t>Fehlende Geräte auf der </a:t>
            </a:r>
            <a:r>
              <a:rPr lang="de-DE" dirty="0" smtClean="0"/>
              <a:t>Bereitstellungsplane</a:t>
            </a:r>
            <a:r>
              <a:rPr lang="de-DE" dirty="0" smtClean="0">
                <a:solidFill>
                  <a:srgbClr val="0070C0"/>
                </a:solidFill>
              </a:rPr>
              <a:t>, oder Geräte komplett neben der Bereitstellungsplane abgelegt</a:t>
            </a:r>
            <a:r>
              <a:rPr lang="de-DE" dirty="0" smtClean="0"/>
              <a:t>     </a:t>
            </a:r>
            <a:r>
              <a:rPr lang="de-DE" b="1" dirty="0"/>
              <a:t>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16</a:t>
            </a:r>
            <a:r>
              <a:rPr lang="de-AT" sz="2400" b="1"/>
              <a:t>: </a:t>
            </a:r>
            <a:r>
              <a:rPr lang="de-DE" sz="2400" b="1"/>
              <a:t>Fehlerkatalog</a:t>
            </a:r>
            <a:endParaRPr lang="de-AT" sz="2400" b="1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19138" y="1500188"/>
            <a:ext cx="8067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 dirty="0"/>
              <a:t>Nach der Zeitmessung - </a:t>
            </a:r>
            <a:r>
              <a:rPr lang="de-DE" sz="2400" b="1" dirty="0">
                <a:solidFill>
                  <a:srgbClr val="0070C0"/>
                </a:solidFill>
              </a:rPr>
              <a:t>Aufstellen Beleuchtung und Inbetriebnahme des Stromerzeugers: </a:t>
            </a:r>
            <a:endParaRPr lang="de-AT" sz="2400" b="1" dirty="0">
              <a:solidFill>
                <a:srgbClr val="0070C0"/>
              </a:solidFill>
            </a:endParaRP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571500" y="2357438"/>
            <a:ext cx="8572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Stromerzeuger innerhalb der Sollzeit nicht in Betrieb genommen    </a:t>
            </a:r>
            <a:r>
              <a:rPr lang="de-DE" b="1"/>
              <a:t>35 </a:t>
            </a:r>
          </a:p>
          <a:p>
            <a:endParaRPr lang="de-DE"/>
          </a:p>
          <a:p>
            <a:r>
              <a:rPr lang="de-DE"/>
              <a:t>Stromerzeuger gestartet nach Anstecken der Leitungen     </a:t>
            </a:r>
            <a:r>
              <a:rPr lang="de-DE" b="1"/>
              <a:t>5</a:t>
            </a:r>
          </a:p>
          <a:p>
            <a:r>
              <a:rPr lang="de-DE"/>
              <a:t> </a:t>
            </a:r>
          </a:p>
          <a:p>
            <a:r>
              <a:rPr lang="de-DE"/>
              <a:t>Abstellen des Stromerzeugers unter Belastung (eingesteckte oder eingeschaltete Verbraucher)       </a:t>
            </a:r>
            <a:r>
              <a:rPr lang="de-DE" b="1"/>
              <a:t>3</a:t>
            </a:r>
          </a:p>
          <a:p>
            <a:endParaRPr lang="de-DE"/>
          </a:p>
          <a:p>
            <a:r>
              <a:rPr lang="de-DE"/>
              <a:t>Beleuchtungsanlage fällt zum Teil oder ganz aus     </a:t>
            </a:r>
            <a:r>
              <a:rPr lang="de-DE" b="1"/>
              <a:t>10</a:t>
            </a:r>
          </a:p>
          <a:p>
            <a:endParaRPr lang="de-DE" b="1"/>
          </a:p>
          <a:p>
            <a:endParaRPr lang="de-DE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17</a:t>
            </a:r>
            <a:r>
              <a:rPr lang="de-AT" sz="2400" b="1"/>
              <a:t>: </a:t>
            </a:r>
            <a:r>
              <a:rPr lang="de-DE" sz="2400" b="1"/>
              <a:t>Fragenkatalog</a:t>
            </a:r>
            <a:endParaRPr lang="de-AT" sz="2400" b="1"/>
          </a:p>
        </p:txBody>
      </p:sp>
      <p:sp>
        <p:nvSpPr>
          <p:cNvPr id="87044" name="Rechteck 8"/>
          <p:cNvSpPr>
            <a:spLocks noChangeArrowheads="1"/>
          </p:cNvSpPr>
          <p:nvPr/>
        </p:nvSpPr>
        <p:spPr bwMode="auto">
          <a:xfrm>
            <a:off x="571500" y="2789238"/>
            <a:ext cx="78581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Sachgebiet 1: „Technischer Einsatz“  			15 Fragen</a:t>
            </a:r>
          </a:p>
          <a:p>
            <a:endParaRPr lang="de-DE" b="1"/>
          </a:p>
          <a:p>
            <a:r>
              <a:rPr lang="de-DE" b="1"/>
              <a:t>Sachgebiet 2: „Taktik und Einsatzleitung“  		10 Fragen</a:t>
            </a:r>
          </a:p>
          <a:p>
            <a:endParaRPr lang="de-DE" b="1"/>
          </a:p>
          <a:p>
            <a:r>
              <a:rPr lang="de-DE" b="1"/>
              <a:t>Sachgebiet 3: „Einsatzfahrt, Absichern von Einsatzstellen“  8 Fragen</a:t>
            </a:r>
          </a:p>
          <a:p>
            <a:endParaRPr lang="de-DE" b="1"/>
          </a:p>
          <a:p>
            <a:r>
              <a:rPr lang="de-DE" b="1"/>
              <a:t>Sachgebiet 4: „Gefährliche Stoffe“  			13 Fragen</a:t>
            </a:r>
          </a:p>
          <a:p>
            <a:endParaRPr lang="de-DE" b="1"/>
          </a:p>
          <a:p>
            <a:r>
              <a:rPr lang="de-DE" b="1"/>
              <a:t>Sachgebiet 5: Unfallverhüttung und Erste Hilfe		 7 Fragen</a:t>
            </a:r>
          </a:p>
          <a:p>
            <a:endParaRPr lang="de-DE" b="1"/>
          </a:p>
          <a:p>
            <a:r>
              <a:rPr lang="de-DE" b="1"/>
              <a:t>Sachgebiet 6: Brennen und Löschen  			 9 Fragen</a:t>
            </a: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1000125" y="1824038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/>
              <a:t>62 Fragen, 4 Fragebögen</a:t>
            </a:r>
            <a:endParaRPr lang="de-AT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5</a:t>
            </a:r>
            <a:r>
              <a:rPr lang="de-AT" sz="2400" b="1"/>
              <a:t>: Persönliche Schutzausrüstung</a:t>
            </a:r>
          </a:p>
        </p:txBody>
      </p:sp>
      <p:sp>
        <p:nvSpPr>
          <p:cNvPr id="14341" name="Rechteck 3"/>
          <p:cNvSpPr>
            <a:spLocks noChangeArrowheads="1"/>
          </p:cNvSpPr>
          <p:nvPr/>
        </p:nvSpPr>
        <p:spPr bwMode="auto">
          <a:xfrm>
            <a:off x="357188" y="1500188"/>
            <a:ext cx="8572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Die persönliche Ausrüstung hat der </a:t>
            </a:r>
            <a:r>
              <a:rPr lang="de-DE" sz="2000" dirty="0" err="1"/>
              <a:t>Oö</a:t>
            </a:r>
            <a:r>
              <a:rPr lang="de-DE" sz="2000" dirty="0"/>
              <a:t>. Dienstbekleidungsordnung – Teil 1 „Bekleidung im Einsatzdienst“ zu entsprechen: </a:t>
            </a:r>
          </a:p>
          <a:p>
            <a:endParaRPr lang="de-DE" sz="800" dirty="0"/>
          </a:p>
          <a:p>
            <a:r>
              <a:rPr lang="de-DE" sz="2000" b="1" dirty="0"/>
              <a:t> Schutzjacke </a:t>
            </a:r>
          </a:p>
          <a:p>
            <a:r>
              <a:rPr lang="de-DE" sz="2000" b="1" dirty="0"/>
              <a:t> Schutzhose (</a:t>
            </a:r>
            <a:r>
              <a:rPr lang="de-DE" sz="2000" b="1" dirty="0">
                <a:solidFill>
                  <a:srgbClr val="111111"/>
                </a:solidFill>
              </a:rPr>
              <a:t>mind. Einsatzhose nach ÖBFV RL KS-03) </a:t>
            </a:r>
          </a:p>
          <a:p>
            <a:endParaRPr lang="de-DE" sz="800" b="1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3214688"/>
            <a:ext cx="443865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214688"/>
            <a:ext cx="4256088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500063" y="1997075"/>
            <a:ext cx="8429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Jeder Teilnehmer erhält</a:t>
            </a:r>
            <a:r>
              <a:rPr lang="de-DE" dirty="0"/>
              <a:t> eine </a:t>
            </a:r>
            <a:r>
              <a:rPr lang="de-DE" b="1" dirty="0"/>
              <a:t>Eintragung in den Feuerwehrpass </a:t>
            </a:r>
            <a:r>
              <a:rPr lang="de-DE" dirty="0"/>
              <a:t>und elektronischen Mitgliederverwaltungssystem </a:t>
            </a:r>
            <a:r>
              <a:rPr lang="de-DE" b="1" dirty="0"/>
              <a:t>(</a:t>
            </a:r>
            <a:r>
              <a:rPr lang="de-DE" b="1" dirty="0" err="1"/>
              <a:t>syBOS</a:t>
            </a:r>
            <a:r>
              <a:rPr lang="de-DE" b="1" dirty="0"/>
              <a:t>),</a:t>
            </a:r>
            <a:r>
              <a:rPr lang="de-DE" dirty="0"/>
              <a:t> und ein </a:t>
            </a:r>
            <a:r>
              <a:rPr lang="de-DE" b="1" dirty="0"/>
              <a:t>Technisches Hilfeleistungsabzeichen</a:t>
            </a:r>
            <a:r>
              <a:rPr lang="de-DE" dirty="0"/>
              <a:t> (THLA), sofern er nicht in die Wartezeit fällt. </a:t>
            </a:r>
          </a:p>
          <a:p>
            <a:endParaRPr lang="de-DE" b="1" dirty="0"/>
          </a:p>
          <a:p>
            <a:r>
              <a:rPr lang="de-DE" dirty="0"/>
              <a:t>Die </a:t>
            </a:r>
            <a:r>
              <a:rPr lang="de-DE" b="1" dirty="0"/>
              <a:t>gesamte Gruppe </a:t>
            </a:r>
            <a:r>
              <a:rPr lang="de-DE" dirty="0"/>
              <a:t>erhält eine </a:t>
            </a:r>
            <a:r>
              <a:rPr lang="de-DE" b="1" dirty="0" smtClean="0"/>
              <a:t>Urkunde, </a:t>
            </a:r>
            <a:r>
              <a:rPr lang="de-DE" b="1" dirty="0" smtClean="0">
                <a:solidFill>
                  <a:srgbClr val="0070C0"/>
                </a:solidFill>
              </a:rPr>
              <a:t>welche die Namen der Teilnehmer beinhaltet</a:t>
            </a:r>
            <a:r>
              <a:rPr lang="de-DE" dirty="0" smtClean="0">
                <a:solidFill>
                  <a:srgbClr val="0070C0"/>
                </a:solidFill>
              </a:rPr>
              <a:t>. </a:t>
            </a:r>
            <a:endParaRPr lang="de-DE" dirty="0">
              <a:solidFill>
                <a:srgbClr val="0070C0"/>
              </a:solidFill>
            </a:endParaRPr>
          </a:p>
          <a:p>
            <a:endParaRPr lang="de-DE" b="1" dirty="0"/>
          </a:p>
          <a:p>
            <a:r>
              <a:rPr lang="de-DE" dirty="0"/>
              <a:t>Für eine </a:t>
            </a:r>
            <a:r>
              <a:rPr lang="de-DE" u="sng" dirty="0"/>
              <a:t>würdige Verleihung </a:t>
            </a:r>
            <a:r>
              <a:rPr lang="de-DE" dirty="0"/>
              <a:t>der Technischen Hilfeleistungsabzeichen ist zu sorgen. </a:t>
            </a:r>
          </a:p>
          <a:p>
            <a:endParaRPr lang="de-DE" b="1" dirty="0"/>
          </a:p>
          <a:p>
            <a:r>
              <a:rPr lang="de-DE" b="1" dirty="0">
                <a:solidFill>
                  <a:srgbClr val="111111"/>
                </a:solidFill>
              </a:rPr>
              <a:t>Ehrengäste ? (BGM, Feuerwehrreferent, Gemeindevertreter, BFK, AFK, …)</a:t>
            </a:r>
          </a:p>
          <a:p>
            <a:r>
              <a:rPr lang="de-DE" dirty="0">
                <a:solidFill>
                  <a:srgbClr val="111111"/>
                </a:solidFill>
              </a:rPr>
              <a:t>                        (Kommando, Kameraden der eigenen Feuerwehr, …)</a:t>
            </a:r>
          </a:p>
          <a:p>
            <a:endParaRPr lang="de-DE" b="1" dirty="0">
              <a:solidFill>
                <a:srgbClr val="111111"/>
              </a:solidFill>
            </a:endParaRPr>
          </a:p>
          <a:p>
            <a:r>
              <a:rPr lang="de-DE" b="1" dirty="0">
                <a:solidFill>
                  <a:srgbClr val="111111"/>
                </a:solidFill>
              </a:rPr>
              <a:t>Eintrag im </a:t>
            </a:r>
            <a:r>
              <a:rPr lang="de-DE" b="1" dirty="0" err="1">
                <a:solidFill>
                  <a:srgbClr val="111111"/>
                </a:solidFill>
              </a:rPr>
              <a:t>syBOS</a:t>
            </a:r>
            <a:r>
              <a:rPr lang="de-DE" b="1" dirty="0">
                <a:solidFill>
                  <a:srgbClr val="111111"/>
                </a:solidFill>
              </a:rPr>
              <a:t> durch Hauptbewerter THL!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 u="sng"/>
              <a:t>Schlussveranstaltung, Übergabe der LA THLP</a:t>
            </a:r>
            <a:endParaRPr lang="de-AT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lum bright="1000"/>
          </a:blip>
          <a:srcRect/>
          <a:stretch>
            <a:fillRect/>
          </a:stretch>
        </p:blipFill>
        <p:spPr bwMode="auto">
          <a:xfrm>
            <a:off x="214281" y="4429132"/>
            <a:ext cx="2882837" cy="21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57188" y="1071563"/>
            <a:ext cx="87868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3200" b="1" u="sng" dirty="0" err="1"/>
              <a:t>Bewerterteam</a:t>
            </a:r>
            <a:r>
              <a:rPr lang="de-DE" sz="3200" b="1" u="sng" dirty="0"/>
              <a:t> Bezirk Gmunden THLP:</a:t>
            </a:r>
          </a:p>
          <a:p>
            <a:endParaRPr lang="de-DE" sz="2400" b="1" u="sng" dirty="0"/>
          </a:p>
          <a:p>
            <a:endParaRPr lang="de-DE" sz="2400" b="1" u="sng" dirty="0"/>
          </a:p>
          <a:p>
            <a:r>
              <a:rPr lang="de-DE" sz="2400" b="1" dirty="0"/>
              <a:t>Hauptbewerter:	HAW Kogler Markus </a:t>
            </a:r>
            <a:r>
              <a:rPr lang="de-DE" sz="2400" b="1" dirty="0" smtClean="0"/>
              <a:t>   </a:t>
            </a:r>
            <a:r>
              <a:rPr lang="de-DE" sz="2400" dirty="0" smtClean="0"/>
              <a:t>(</a:t>
            </a:r>
            <a:r>
              <a:rPr lang="de-DE" sz="2400" dirty="0"/>
              <a:t>FF St. Agatha)</a:t>
            </a:r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 err="1"/>
              <a:t>Bewerter</a:t>
            </a:r>
            <a:r>
              <a:rPr lang="de-DE" sz="2400" b="1" dirty="0"/>
              <a:t>:		HAW Fehringer Martin </a:t>
            </a:r>
            <a:r>
              <a:rPr lang="de-DE" sz="2400" dirty="0"/>
              <a:t>(FF Scharstein)</a:t>
            </a:r>
          </a:p>
          <a:p>
            <a:r>
              <a:rPr lang="de-DE" sz="2400" b="1" dirty="0"/>
              <a:t>			E-HBI Huber Rudi	      </a:t>
            </a:r>
            <a:r>
              <a:rPr lang="de-DE" sz="2400" dirty="0"/>
              <a:t>(FF </a:t>
            </a:r>
            <a:r>
              <a:rPr lang="de-DE" sz="2400" dirty="0" err="1"/>
              <a:t>Traunkirchen</a:t>
            </a:r>
            <a:r>
              <a:rPr lang="de-DE" sz="2400" dirty="0"/>
              <a:t>)</a:t>
            </a:r>
          </a:p>
          <a:p>
            <a:r>
              <a:rPr lang="de-DE" sz="2400" b="1" dirty="0"/>
              <a:t>			E-HBI </a:t>
            </a:r>
            <a:r>
              <a:rPr lang="de-DE" sz="2400" b="1" dirty="0" err="1"/>
              <a:t>Avbelj</a:t>
            </a:r>
            <a:r>
              <a:rPr lang="de-DE" sz="2400" b="1" dirty="0"/>
              <a:t> Franz    </a:t>
            </a:r>
            <a:r>
              <a:rPr lang="de-DE" sz="2400" b="1" dirty="0" smtClean="0"/>
              <a:t>  </a:t>
            </a:r>
            <a:r>
              <a:rPr lang="de-DE" sz="2400" dirty="0"/>
              <a:t>(FF </a:t>
            </a:r>
            <a:r>
              <a:rPr lang="de-DE" sz="2400" dirty="0" err="1"/>
              <a:t>Roitham</a:t>
            </a:r>
            <a:r>
              <a:rPr lang="de-DE" sz="2400" dirty="0"/>
              <a:t>)</a:t>
            </a:r>
          </a:p>
          <a:p>
            <a:r>
              <a:rPr lang="de-DE" sz="2400" b="1" dirty="0"/>
              <a:t>			OBM Schrempf Peter  </a:t>
            </a:r>
            <a:r>
              <a:rPr lang="de-DE" sz="2400" dirty="0"/>
              <a:t>(FF Altmünster)</a:t>
            </a:r>
          </a:p>
          <a:p>
            <a:r>
              <a:rPr lang="de-DE" sz="2400" b="1" dirty="0"/>
              <a:t>			BR </a:t>
            </a:r>
            <a:r>
              <a:rPr lang="de-DE" sz="2400" b="1" dirty="0" err="1"/>
              <a:t>Limbacher</a:t>
            </a:r>
            <a:r>
              <a:rPr lang="de-DE" sz="2400" b="1" dirty="0"/>
              <a:t> Peter    </a:t>
            </a:r>
            <a:r>
              <a:rPr lang="de-DE" sz="2400" dirty="0"/>
              <a:t>(FF </a:t>
            </a:r>
            <a:r>
              <a:rPr lang="de-DE" sz="2400" dirty="0" err="1" smtClean="0"/>
              <a:t>Rußbach</a:t>
            </a:r>
            <a:r>
              <a:rPr lang="de-DE" sz="2400" dirty="0"/>
              <a:t>)</a:t>
            </a:r>
            <a:endParaRPr lang="de-DE" sz="2400" b="1" dirty="0"/>
          </a:p>
          <a:p>
            <a:r>
              <a:rPr lang="de-DE" sz="2400" b="1" dirty="0"/>
              <a:t>			ABI Rainer Günter	</a:t>
            </a:r>
            <a:r>
              <a:rPr lang="de-DE" sz="2400" dirty="0"/>
              <a:t>   </a:t>
            </a:r>
            <a:r>
              <a:rPr lang="de-DE" sz="2400" dirty="0" smtClean="0"/>
              <a:t>   (FF </a:t>
            </a:r>
            <a:r>
              <a:rPr lang="de-DE" sz="2400" dirty="0"/>
              <a:t>Bad Goisern)</a:t>
            </a:r>
            <a:endParaRPr lang="de-AT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928662" y="2214554"/>
            <a:ext cx="75612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de-AT" sz="3600" b="1" u="sng" dirty="0"/>
              <a:t>Kontakt</a:t>
            </a:r>
            <a:r>
              <a:rPr lang="de-AT" sz="3600" b="1" u="sng" dirty="0" smtClean="0"/>
              <a:t>:</a:t>
            </a:r>
          </a:p>
          <a:p>
            <a:pPr>
              <a:defRPr/>
            </a:pPr>
            <a:endParaRPr lang="de-AT" sz="3600" b="1" u="sng" dirty="0"/>
          </a:p>
          <a:p>
            <a:pPr>
              <a:defRPr/>
            </a:pPr>
            <a:r>
              <a:rPr lang="de-AT" sz="3600" b="1" dirty="0" err="1" smtClean="0"/>
              <a:t>Hauptbewerter</a:t>
            </a:r>
            <a:endParaRPr lang="de-AT" sz="3600" b="1" dirty="0"/>
          </a:p>
          <a:p>
            <a:pPr>
              <a:defRPr/>
            </a:pPr>
            <a:r>
              <a:rPr lang="de-AT" sz="3600" b="1" dirty="0"/>
              <a:t>HAW Markus </a:t>
            </a:r>
            <a:r>
              <a:rPr lang="de-AT" sz="3600" b="1" dirty="0" err="1"/>
              <a:t>Kogler</a:t>
            </a:r>
            <a:endParaRPr lang="de-AT" sz="3600" b="1" dirty="0"/>
          </a:p>
          <a:p>
            <a:pPr>
              <a:defRPr/>
            </a:pPr>
            <a:r>
              <a:rPr lang="de-AT" sz="3600" b="1" dirty="0" smtClean="0"/>
              <a:t>Mail</a:t>
            </a:r>
            <a:r>
              <a:rPr lang="de-AT" sz="3600" b="1" dirty="0"/>
              <a:t>:</a:t>
            </a:r>
            <a:r>
              <a:rPr lang="de-AT" sz="3600" b="1" dirty="0">
                <a:solidFill>
                  <a:srgbClr val="0000FF"/>
                </a:solidFill>
              </a:rPr>
              <a:t> </a:t>
            </a:r>
            <a:r>
              <a:rPr lang="de-AT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ausbildung@gm.ooelfv.at</a:t>
            </a:r>
            <a:endParaRPr lang="de-AT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de-AT" sz="3600" b="1" dirty="0"/>
              <a:t>Handy: 0664 / 440 91 </a:t>
            </a:r>
            <a:r>
              <a:rPr lang="de-AT" sz="3600" b="1" dirty="0" smtClean="0"/>
              <a:t>69</a:t>
            </a:r>
            <a:endParaRPr lang="de-AT" sz="36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433242"/>
            <a:ext cx="1428760" cy="19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0" descr="!cid_image001_jpg@01CF92D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827213"/>
            <a:ext cx="882015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11"/>
          <p:cNvSpPr>
            <a:spLocks noChangeArrowheads="1"/>
          </p:cNvSpPr>
          <p:nvPr/>
        </p:nvSpPr>
        <p:spPr bwMode="auto">
          <a:xfrm>
            <a:off x="0" y="1557338"/>
            <a:ext cx="9144000" cy="4176712"/>
          </a:xfrm>
          <a:prstGeom prst="rect">
            <a:avLst/>
          </a:prstGeom>
          <a:solidFill>
            <a:schemeClr val="bg1">
              <a:alpha val="8705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250825" y="2408238"/>
            <a:ext cx="87137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AT" sz="3600" b="1" dirty="0"/>
              <a:t>Viel Erfolg bei der Ausbildung</a:t>
            </a:r>
          </a:p>
          <a:p>
            <a:pPr algn="ctr"/>
            <a:r>
              <a:rPr lang="de-AT" sz="3600" b="1" dirty="0"/>
              <a:t> </a:t>
            </a:r>
            <a:r>
              <a:rPr lang="de-AT" sz="3600" b="1" dirty="0" smtClean="0"/>
              <a:t>der Leistungsprüfung</a:t>
            </a:r>
            <a:endParaRPr lang="de-AT" sz="3600" b="1" dirty="0"/>
          </a:p>
          <a:p>
            <a:pPr algn="ctr"/>
            <a:r>
              <a:rPr lang="de-AT" sz="3600" b="1" dirty="0"/>
              <a:t>wünscht das </a:t>
            </a:r>
          </a:p>
          <a:p>
            <a:pPr algn="ctr"/>
            <a:r>
              <a:rPr lang="de-AT" sz="3600" b="1" dirty="0"/>
              <a:t>Bezirksfeuerwehrkommando Gmunden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357688"/>
            <a:ext cx="6286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19138" y="1000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AT" sz="2400" b="1" u="sng"/>
              <a:t>Kapitel 5</a:t>
            </a:r>
            <a:r>
              <a:rPr lang="de-AT" sz="2400" b="1"/>
              <a:t>: Persönliche Schutzausrüstung</a:t>
            </a:r>
          </a:p>
        </p:txBody>
      </p:sp>
      <p:sp>
        <p:nvSpPr>
          <p:cNvPr id="14341" name="Rechteck 3"/>
          <p:cNvSpPr>
            <a:spLocks noChangeArrowheads="1"/>
          </p:cNvSpPr>
          <p:nvPr/>
        </p:nvSpPr>
        <p:spPr bwMode="auto">
          <a:xfrm>
            <a:off x="357188" y="1500188"/>
            <a:ext cx="85725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Die persönliche Ausrüstung hat der </a:t>
            </a:r>
            <a:r>
              <a:rPr lang="de-DE" sz="2000" dirty="0" err="1"/>
              <a:t>Oö</a:t>
            </a:r>
            <a:r>
              <a:rPr lang="de-DE" sz="2000" dirty="0"/>
              <a:t>. Dienstbekleidungsordnung – Teil 1 „Bekleidung im Einsatzdienst“ zu entsprechen: </a:t>
            </a:r>
          </a:p>
          <a:p>
            <a:endParaRPr lang="de-DE" sz="800" dirty="0"/>
          </a:p>
          <a:p>
            <a:r>
              <a:rPr lang="de-DE" sz="2000" b="1" dirty="0"/>
              <a:t> Schutzjacke </a:t>
            </a:r>
          </a:p>
          <a:p>
            <a:r>
              <a:rPr lang="de-DE" sz="2000" b="1" dirty="0"/>
              <a:t> Schutzhose (</a:t>
            </a:r>
            <a:r>
              <a:rPr lang="de-DE" sz="2000" b="1" dirty="0">
                <a:solidFill>
                  <a:srgbClr val="111111"/>
                </a:solidFill>
              </a:rPr>
              <a:t>mind. Einsatzhose nach ÖBFV RL KS-03) </a:t>
            </a:r>
          </a:p>
          <a:p>
            <a:endParaRPr lang="de-DE" sz="800" b="1" dirty="0">
              <a:solidFill>
                <a:srgbClr val="111111"/>
              </a:solidFill>
            </a:endParaRPr>
          </a:p>
          <a:p>
            <a:r>
              <a:rPr lang="de-DE" sz="2000" b="1" dirty="0">
                <a:solidFill>
                  <a:srgbClr val="111111"/>
                </a:solidFill>
              </a:rPr>
              <a:t> Feuerwehrhelm mit Nackenschutz </a:t>
            </a:r>
          </a:p>
          <a:p>
            <a:r>
              <a:rPr lang="de-DE" sz="2000" b="1" dirty="0"/>
              <a:t> Einmal-Untersuchungshandschuhe  </a:t>
            </a:r>
            <a:r>
              <a:rPr lang="de-DE" sz="2000" b="1" dirty="0">
                <a:solidFill>
                  <a:srgbClr val="FF0000"/>
                </a:solidFill>
              </a:rPr>
              <a:t>(immer)</a:t>
            </a:r>
          </a:p>
          <a:p>
            <a:endParaRPr lang="de-DE" sz="800" b="1" dirty="0"/>
          </a:p>
          <a:p>
            <a:r>
              <a:rPr lang="de-DE" sz="2000" b="1" dirty="0"/>
              <a:t> Schutzhandschuhe </a:t>
            </a:r>
            <a:r>
              <a:rPr lang="de-DE" sz="2000" b="1" dirty="0">
                <a:solidFill>
                  <a:srgbClr val="111111"/>
                </a:solidFill>
              </a:rPr>
              <a:t>(EN 388 Leistungsstufe mind. </a:t>
            </a:r>
            <a:r>
              <a:rPr lang="de-DE" sz="2400" b="1" dirty="0">
                <a:solidFill>
                  <a:srgbClr val="111111"/>
                </a:solidFill>
              </a:rPr>
              <a:t>3233</a:t>
            </a:r>
            <a:r>
              <a:rPr lang="de-DE" sz="2000" b="1" dirty="0"/>
              <a:t>) oder   </a:t>
            </a:r>
          </a:p>
          <a:p>
            <a:r>
              <a:rPr lang="de-DE" sz="2000" b="1" dirty="0"/>
              <a:t>    Feuerwehrschutzhandschuhe (EN 659)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24075" y="118943"/>
            <a:ext cx="7019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AT" sz="2600" b="1" dirty="0">
                <a:solidFill>
                  <a:srgbClr val="CC3300"/>
                </a:solidFill>
              </a:rPr>
              <a:t>RL THLP OÖLFV </a:t>
            </a:r>
            <a:r>
              <a:rPr lang="de-AT" sz="2600" b="1" dirty="0" smtClean="0">
                <a:solidFill>
                  <a:srgbClr val="CC3300"/>
                </a:solidFill>
              </a:rPr>
              <a:t>2015, Änderung Nov 2018</a:t>
            </a:r>
            <a:endParaRPr lang="de-AT" sz="26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4421</Words>
  <Application>Microsoft PowerPoint</Application>
  <PresentationFormat>Bildschirmpräsentation (4:3)</PresentationFormat>
  <Paragraphs>604</Paragraphs>
  <Slides>83</Slides>
  <Notes>83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83</vt:i4>
      </vt:variant>
    </vt:vector>
  </HeadingPairs>
  <TitlesOfParts>
    <vt:vector size="84" baseType="lpstr"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  <vt:lpstr>Folie 78</vt:lpstr>
      <vt:lpstr>Folie 79</vt:lpstr>
      <vt:lpstr>Folie 80</vt:lpstr>
      <vt:lpstr>Folie 81</vt:lpstr>
      <vt:lpstr>Folie 82</vt:lpstr>
      <vt:lpstr>Folie 83</vt:lpstr>
    </vt:vector>
  </TitlesOfParts>
  <Company>BFK Gmunden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THL ab 2019</dc:title>
  <dc:creator>Markus Kogler</dc:creator>
  <cp:lastModifiedBy>Koks</cp:lastModifiedBy>
  <cp:revision>428</cp:revision>
  <dcterms:created xsi:type="dcterms:W3CDTF">2008-02-19T07:17:50Z</dcterms:created>
  <dcterms:modified xsi:type="dcterms:W3CDTF">2018-12-26T11:14:55Z</dcterms:modified>
</cp:coreProperties>
</file>